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294" r:id="rId3"/>
    <p:sldId id="295" r:id="rId4"/>
    <p:sldId id="296" r:id="rId5"/>
    <p:sldId id="297" r:id="rId6"/>
    <p:sldId id="298" r:id="rId7"/>
    <p:sldId id="299" r:id="rId8"/>
    <p:sldId id="300" r:id="rId9"/>
    <p:sldId id="264" r:id="rId10"/>
    <p:sldId id="266" r:id="rId11"/>
    <p:sldId id="265" r:id="rId12"/>
    <p:sldId id="301" r:id="rId13"/>
    <p:sldId id="302" r:id="rId14"/>
    <p:sldId id="269" r:id="rId15"/>
    <p:sldId id="270" r:id="rId16"/>
    <p:sldId id="271" r:id="rId17"/>
    <p:sldId id="272" r:id="rId18"/>
    <p:sldId id="303" r:id="rId19"/>
    <p:sldId id="273" r:id="rId20"/>
    <p:sldId id="274" r:id="rId21"/>
    <p:sldId id="275" r:id="rId22"/>
    <p:sldId id="276" r:id="rId23"/>
    <p:sldId id="277" r:id="rId24"/>
    <p:sldId id="278" r:id="rId25"/>
    <p:sldId id="304"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0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5" d="100"/>
          <a:sy n="135" d="100"/>
        </p:scale>
        <p:origin x="-112"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it-IT" smtClean="0"/>
              <a:t>Fare clic per modificare stile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02/04/2011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70BA1CFD-BFF0-48BC-9BA5-4974D7A6AB15}" type="datetimeFigureOut">
              <a:rPr lang="en-US" smtClean="0"/>
              <a:t>02/04/2011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02/04/2011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it-IT" smtClean="0"/>
              <a:t>Fare clic per modificare stile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02/04/2011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02/04/2011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70BA1CFD-BFF0-48BC-9BA5-4974D7A6AB15}" type="datetimeFigureOut">
              <a:rPr lang="en-US" smtClean="0"/>
              <a:t>02/04/2011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it-IT" smtClean="0"/>
              <a:t>Fare clic per modificare stile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02/04/2011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02/04/2011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02/04/2011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02/04/2011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it-IT" smtClean="0"/>
              <a:t>Fare clic per modificare stile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0BA1CFD-BFF0-48BC-9BA5-4974D7A6AB15}" type="datetimeFigureOut">
              <a:rPr lang="en-US" smtClean="0"/>
              <a:t>02/04/2011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70BA1CFD-BFF0-48BC-9BA5-4974D7A6AB15}" type="datetimeFigureOut">
              <a:rPr lang="en-US" smtClean="0"/>
              <a:t>02/04/2011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02/04/2011</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5/51/Skytale.png" TargetMode="Externa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Introduzione alla crittografia</a:t>
            </a:r>
            <a:endParaRPr lang="it-IT" dirty="0"/>
          </a:p>
        </p:txBody>
      </p:sp>
      <p:sp>
        <p:nvSpPr>
          <p:cNvPr id="3" name="Sottotitolo 2"/>
          <p:cNvSpPr>
            <a:spLocks noGrp="1"/>
          </p:cNvSpPr>
          <p:nvPr>
            <p:ph type="subTitle" idx="1"/>
          </p:nvPr>
        </p:nvSpPr>
        <p:spPr/>
        <p:txBody>
          <a:bodyPr/>
          <a:lstStyle/>
          <a:p>
            <a:r>
              <a:rPr lang="it-IT" dirty="0" smtClean="0"/>
              <a:t>A. Ferrari</a:t>
            </a:r>
            <a:endParaRPr lang="it-IT" dirty="0"/>
          </a:p>
        </p:txBody>
      </p:sp>
    </p:spTree>
    <p:extLst>
      <p:ext uri="{BB962C8B-B14F-4D97-AF65-F5344CB8AC3E}">
        <p14:creationId xmlns:p14="http://schemas.microsoft.com/office/powerpoint/2010/main" val="294785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3" descr="erodot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229225"/>
            <a:ext cx="12588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pPr>
              <a:defRPr/>
            </a:pPr>
            <a:r>
              <a:rPr lang="it-IT" sz="4800" dirty="0" smtClean="0"/>
              <a:t>Un esempio di steganografia</a:t>
            </a:r>
            <a:endParaRPr lang="it-IT" sz="4800" dirty="0"/>
          </a:p>
        </p:txBody>
      </p:sp>
      <p:sp>
        <p:nvSpPr>
          <p:cNvPr id="23555" name="Segnaposto contenuto 2"/>
          <p:cNvSpPr>
            <a:spLocks noGrp="1"/>
          </p:cNvSpPr>
          <p:nvPr>
            <p:ph idx="1"/>
          </p:nvPr>
        </p:nvSpPr>
        <p:spPr/>
        <p:txBody>
          <a:bodyPr>
            <a:normAutofit fontScale="92500" lnSpcReduction="10000"/>
          </a:bodyPr>
          <a:lstStyle/>
          <a:p>
            <a:pPr marL="0" indent="0">
              <a:buFont typeface="Arial" charset="0"/>
              <a:buNone/>
            </a:pPr>
            <a:r>
              <a:rPr lang="it-IT" sz="1800">
                <a:latin typeface="Century Gothic" charset="0"/>
              </a:rPr>
              <a:t>Per il timore di ciascuna di queste cose [Aristagora] meditava una rivolta. Accadde anche che gli arrivasse da Susa, da parte di Istieo, un uomo con la testa tatuata che gli annunciava di ribellarsi al re. Infatti Istieo, volendo segnalare ad Aristagora di ribellarsi, non aveva d'altra parte nessun modo sicuro per farlo, dal momento che le strade erano sorvegliate e quindi, avendo rasato il capo del più fedele dei servi, vi incise dei segni, e attese che gli ricrescessero i capelli; e non appena gli furono cresciuti lo mandava a Mileto, ordinandogli soltanto, una volta giunto a Mileto, di dire ad Aristagora di guardare sul suo capo dopo avergli rasato i capelli. E i segni indicavano, come ho detto prima, rivolta.</a:t>
            </a:r>
          </a:p>
          <a:p>
            <a:pPr marL="0" indent="0" algn="r">
              <a:buFont typeface="Arial" charset="0"/>
              <a:buNone/>
            </a:pPr>
            <a:r>
              <a:rPr lang="it-IT" sz="1800" i="1">
                <a:latin typeface="Century Gothic" charset="0"/>
              </a:rPr>
              <a:t>Erodoto, Storie</a:t>
            </a:r>
          </a:p>
          <a:p>
            <a:pPr marL="0" indent="0">
              <a:buFont typeface="Arial" charset="0"/>
              <a:buNone/>
            </a:pPr>
            <a:r>
              <a:rPr lang="it-IT" sz="1200">
                <a:latin typeface="Century Gothic" charset="0"/>
              </a:rPr>
              <a:t>Erodoto (greco: ‘</a:t>
            </a:r>
            <a:r>
              <a:rPr lang="it-IT" altLang="ja-JP" sz="1200">
                <a:latin typeface="Century Gothic" charset="0"/>
              </a:rPr>
              <a:t>Ηρόδοτος, Herodotos; Alicarnasso, 484 a.C. – Thurii, 425 a.C.) è stato uno storico greco antico, famoso per aver descritto paesi e persone da lui conosciute in numerosi viaggi. In particolare ha scritto a riguardo dell'invasione persiana in Grecia nell'opera Storie (Ἰστορἴαι, Istoriai)..</a:t>
            </a:r>
            <a:endParaRPr lang="it-IT" sz="1200">
              <a:latin typeface="Century Gothic"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pPr>
              <a:defRPr/>
            </a:pPr>
            <a:r>
              <a:rPr lang="it-IT"/>
              <a:t>Crittografia Classica</a:t>
            </a:r>
          </a:p>
        </p:txBody>
      </p:sp>
      <p:sp>
        <p:nvSpPr>
          <p:cNvPr id="2" name="Sottotitolo 1"/>
          <p:cNvSpPr>
            <a:spLocks noGrp="1"/>
          </p:cNvSpPr>
          <p:nvPr>
            <p:ph type="subTitle" idx="1"/>
          </p:nvPr>
        </p:nvSpPr>
        <p:spPr/>
        <p:txBody>
          <a:bodyPr/>
          <a:lstStyle/>
          <a:p>
            <a:r>
              <a:rPr lang="it-IT" dirty="0"/>
              <a:t>(dall’antichità al 1975)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500-600 </a:t>
            </a:r>
            <a:r>
              <a:rPr lang="it-IT" dirty="0" err="1"/>
              <a:t>a.c.</a:t>
            </a:r>
            <a:r>
              <a:rPr lang="it-IT" dirty="0"/>
              <a:t> </a:t>
            </a:r>
            <a:r>
              <a:rPr lang="it-IT" dirty="0" smtClean="0"/>
              <a:t/>
            </a:r>
            <a:br>
              <a:rPr lang="it-IT" dirty="0" smtClean="0"/>
            </a:br>
            <a:r>
              <a:rPr lang="it-IT" dirty="0" smtClean="0"/>
              <a:t>cifrario </a:t>
            </a:r>
            <a:r>
              <a:rPr lang="it-IT" dirty="0"/>
              <a:t>ATBASH</a:t>
            </a:r>
          </a:p>
        </p:txBody>
      </p:sp>
      <p:sp>
        <p:nvSpPr>
          <p:cNvPr id="3" name="Segnaposto contenuto 2"/>
          <p:cNvSpPr>
            <a:spLocks noGrp="1"/>
          </p:cNvSpPr>
          <p:nvPr>
            <p:ph idx="1"/>
          </p:nvPr>
        </p:nvSpPr>
        <p:spPr/>
        <p:txBody>
          <a:bodyPr>
            <a:normAutofit fontScale="92500" lnSpcReduction="20000"/>
          </a:bodyPr>
          <a:lstStyle/>
          <a:p>
            <a:r>
              <a:rPr lang="it-IT" dirty="0">
                <a:latin typeface="Century Gothic" charset="0"/>
              </a:rPr>
              <a:t>L'</a:t>
            </a:r>
            <a:r>
              <a:rPr lang="it-IT" dirty="0" err="1">
                <a:latin typeface="Century Gothic" charset="0"/>
              </a:rPr>
              <a:t>atbash</a:t>
            </a:r>
            <a:r>
              <a:rPr lang="it-IT" dirty="0">
                <a:latin typeface="Century Gothic" charset="0"/>
              </a:rPr>
              <a:t> è un semplice cifrario a sostituzione monoalfabetica in cui la prima lettera dell'alfabeto è sostituita con l'ultima, la seconda con la penultima, e così via, "invertendo" l'ordine alfabetico delle lettere.</a:t>
            </a:r>
          </a:p>
          <a:p>
            <a:r>
              <a:rPr lang="pt-BR" dirty="0">
                <a:latin typeface="Century Gothic" charset="0"/>
              </a:rPr>
              <a:t>Testo in </a:t>
            </a:r>
            <a:r>
              <a:rPr lang="pt-BR" dirty="0" err="1">
                <a:latin typeface="Century Gothic" charset="0"/>
              </a:rPr>
              <a:t>chiaro</a:t>
            </a:r>
            <a:r>
              <a:rPr lang="pt-BR" dirty="0">
                <a:latin typeface="Century Gothic" charset="0"/>
              </a:rPr>
              <a:t>:      </a:t>
            </a:r>
          </a:p>
          <a:p>
            <a:pPr lvl="1"/>
            <a:r>
              <a:rPr lang="pt-BR" dirty="0">
                <a:latin typeface="Courier New" charset="0"/>
                <a:cs typeface="Courier New" charset="0"/>
              </a:rPr>
              <a:t>ABCDEFGHIJKLMNOPQRSTUVWXYZ</a:t>
            </a:r>
          </a:p>
          <a:p>
            <a:pPr lvl="1"/>
            <a:r>
              <a:rPr lang="pt-BR" dirty="0">
                <a:latin typeface="Century Gothic" charset="0"/>
              </a:rPr>
              <a:t>Testo </a:t>
            </a:r>
            <a:r>
              <a:rPr lang="pt-BR" dirty="0" err="1">
                <a:latin typeface="Century Gothic" charset="0"/>
              </a:rPr>
              <a:t>cifrato</a:t>
            </a:r>
            <a:r>
              <a:rPr lang="pt-BR" dirty="0">
                <a:latin typeface="Century Gothic" charset="0"/>
              </a:rPr>
              <a:t>:        </a:t>
            </a:r>
          </a:p>
          <a:p>
            <a:pPr lvl="1"/>
            <a:r>
              <a:rPr lang="pt-BR" dirty="0">
                <a:latin typeface="Courier New" charset="0"/>
                <a:cs typeface="Courier New" charset="0"/>
              </a:rPr>
              <a:t>ZYXWVUTSRQPONMLKJIHGFEDCBA</a:t>
            </a:r>
          </a:p>
          <a:p>
            <a:pPr lvl="1"/>
            <a:r>
              <a:rPr lang="it-IT" dirty="0">
                <a:latin typeface="Century Gothic" charset="0"/>
              </a:rPr>
              <a:t>Un esempio:</a:t>
            </a:r>
          </a:p>
          <a:p>
            <a:pPr lvl="1"/>
            <a:r>
              <a:rPr lang="it-IT" dirty="0">
                <a:latin typeface="Courier New" charset="0"/>
                <a:cs typeface="Courier New" charset="0"/>
              </a:rPr>
              <a:t>PIANO LAUREE SCIENTIFICHE</a:t>
            </a:r>
          </a:p>
          <a:p>
            <a:pPr lvl="1"/>
            <a:r>
              <a:rPr lang="it-IT" dirty="0">
                <a:latin typeface="Courier New" charset="0"/>
                <a:cs typeface="Courier New" charset="0"/>
              </a:rPr>
              <a:t>KRZML OZFIVV </a:t>
            </a:r>
            <a:r>
              <a:rPr lang="it-IT" dirty="0" smtClean="0">
                <a:latin typeface="Courier New" charset="0"/>
                <a:cs typeface="Courier New" charset="0"/>
              </a:rPr>
              <a:t>HXRVMGRURXSV</a:t>
            </a:r>
            <a:endParaRPr lang="it-IT" dirty="0">
              <a:latin typeface="Courier New" charset="0"/>
              <a:cs typeface="Courier New" charset="0"/>
            </a:endParaRPr>
          </a:p>
        </p:txBody>
      </p:sp>
      <p:pic>
        <p:nvPicPr>
          <p:cNvPr id="4" name="Immagine 3" descr="atbas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4799" y="5455003"/>
            <a:ext cx="2987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06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400 </a:t>
            </a:r>
            <a:r>
              <a:rPr lang="it-IT" dirty="0" err="1"/>
              <a:t>a.c.</a:t>
            </a:r>
            <a:r>
              <a:rPr lang="it-IT" dirty="0"/>
              <a:t> Scitala spartana</a:t>
            </a:r>
          </a:p>
        </p:txBody>
      </p:sp>
      <p:sp>
        <p:nvSpPr>
          <p:cNvPr id="3" name="Segnaposto contenuto 2"/>
          <p:cNvSpPr>
            <a:spLocks noGrp="1"/>
          </p:cNvSpPr>
          <p:nvPr>
            <p:ph idx="1"/>
          </p:nvPr>
        </p:nvSpPr>
        <p:spPr/>
        <p:txBody>
          <a:bodyPr>
            <a:normAutofit fontScale="70000" lnSpcReduction="20000"/>
          </a:bodyPr>
          <a:lstStyle/>
          <a:p>
            <a:r>
              <a:rPr lang="it-IT" dirty="0">
                <a:latin typeface="Century Gothic" charset="0"/>
              </a:rPr>
              <a:t>Una scitala (dal greco </a:t>
            </a:r>
            <a:r>
              <a:rPr lang="it-IT" dirty="0" err="1">
                <a:latin typeface="Century Gothic" charset="0"/>
              </a:rPr>
              <a:t>σκυτάλη</a:t>
            </a:r>
            <a:r>
              <a:rPr lang="it-IT" dirty="0">
                <a:latin typeface="Century Gothic" charset="0"/>
              </a:rPr>
              <a:t> = bastone) era una piccola bacchetta utilizzata dagli Spartani per trasmettere messaggi segreti. </a:t>
            </a:r>
          </a:p>
          <a:p>
            <a:r>
              <a:rPr lang="it-IT" dirty="0">
                <a:latin typeface="Century Gothic" charset="0"/>
              </a:rPr>
              <a:t>Il messaggio veniva scritto su di una striscia di pelle arrotolata attorno alla scitala, come se fosse stata una superficie continua. </a:t>
            </a:r>
          </a:p>
          <a:p>
            <a:r>
              <a:rPr lang="it-IT" dirty="0">
                <a:latin typeface="Century Gothic" charset="0"/>
              </a:rPr>
              <a:t>Una volta srotolata e tolta dalla scitala la striscia di pelle, era impossibile capire il messaggio. </a:t>
            </a:r>
          </a:p>
          <a:p>
            <a:r>
              <a:rPr lang="it-IT" dirty="0">
                <a:latin typeface="Century Gothic" charset="0"/>
              </a:rPr>
              <a:t>La decifrazione era invece possibile se si aveva una bacchetta identica alla scitala del mittente: vi si arrotolava nuovamente la striscia di pelle ricostruendo la primitiva posizione. </a:t>
            </a:r>
          </a:p>
          <a:p>
            <a:r>
              <a:rPr lang="it-IT" dirty="0">
                <a:latin typeface="Century Gothic" charset="0"/>
              </a:rPr>
              <a:t>Si tratta del più antico metodo di crittografia per trasposizione conosciuto</a:t>
            </a:r>
            <a:r>
              <a:rPr lang="it-IT" dirty="0" smtClean="0">
                <a:latin typeface="Century Gothic" charset="0"/>
              </a:rPr>
              <a:t>.</a:t>
            </a:r>
            <a:endParaRPr lang="it-IT" dirty="0">
              <a:latin typeface="Century Gothic" charset="0"/>
            </a:endParaRPr>
          </a:p>
        </p:txBody>
      </p:sp>
      <p:pic>
        <p:nvPicPr>
          <p:cNvPr id="4" name="Picture 2" descr="File:Skytal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851" y="4977493"/>
            <a:ext cx="3183644" cy="181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88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4800" dirty="0" smtClean="0">
                <a:cs typeface="+mj-cs"/>
              </a:rPr>
              <a:t>150 </a:t>
            </a:r>
            <a:r>
              <a:rPr lang="it-IT" sz="4800" dirty="0" err="1" smtClean="0">
                <a:cs typeface="+mj-cs"/>
              </a:rPr>
              <a:t>a.c.</a:t>
            </a:r>
            <a:r>
              <a:rPr lang="it-IT" sz="4800" dirty="0" smtClean="0">
                <a:cs typeface="+mj-cs"/>
              </a:rPr>
              <a:t> Scacchiera di Polibio</a:t>
            </a:r>
            <a:endParaRPr lang="it-IT" sz="4800" dirty="0">
              <a:cs typeface="+mj-cs"/>
            </a:endParaRPr>
          </a:p>
        </p:txBody>
      </p:sp>
      <p:sp>
        <p:nvSpPr>
          <p:cNvPr id="26626" name="Segnaposto contenuto 2"/>
          <p:cNvSpPr>
            <a:spLocks noGrp="1"/>
          </p:cNvSpPr>
          <p:nvPr>
            <p:ph idx="1"/>
          </p:nvPr>
        </p:nvSpPr>
        <p:spPr/>
        <p:txBody>
          <a:bodyPr>
            <a:normAutofit/>
          </a:bodyPr>
          <a:lstStyle/>
          <a:p>
            <a:pPr eaLnBrk="1" hangingPunct="1"/>
            <a:r>
              <a:rPr lang="it-IT" sz="1800" dirty="0">
                <a:latin typeface="Century Gothic" charset="0"/>
              </a:rPr>
              <a:t>La scacchiera originale è costituita da una griglia composta da 25 caselle ordinate in 5 righe ed altrettante colonne. </a:t>
            </a:r>
          </a:p>
          <a:p>
            <a:pPr eaLnBrk="1" hangingPunct="1"/>
            <a:r>
              <a:rPr lang="it-IT" sz="1800" dirty="0">
                <a:latin typeface="Century Gothic" charset="0"/>
              </a:rPr>
              <a:t>Le lettere dell'alfabeto vengono inserite da sinistra a destra e dall'alto in basso. </a:t>
            </a:r>
          </a:p>
          <a:p>
            <a:pPr eaLnBrk="1" hangingPunct="1"/>
            <a:r>
              <a:rPr lang="it-IT" sz="1800" dirty="0">
                <a:latin typeface="Century Gothic" charset="0"/>
              </a:rPr>
              <a:t>Le righe e le colonne sono numerate: tali numeri sono gli indici o "coordinate" delle lettere costituenti il messaggio in chiaro.</a:t>
            </a:r>
          </a:p>
          <a:p>
            <a:pPr eaLnBrk="1" hangingPunct="1"/>
            <a:r>
              <a:rPr lang="it-IT" sz="1800" dirty="0">
                <a:latin typeface="Century Gothic" charset="0"/>
              </a:rPr>
              <a:t>Esempio</a:t>
            </a:r>
          </a:p>
          <a:p>
            <a:pPr lvl="1" eaLnBrk="1" hangingPunct="1"/>
            <a:r>
              <a:rPr lang="it-IT" sz="1100" dirty="0">
                <a:latin typeface="Courier New" charset="0"/>
                <a:cs typeface="Courier New" charset="0"/>
              </a:rPr>
              <a:t>PIANO LAUREE SCIENTIFICHE</a:t>
            </a:r>
          </a:p>
          <a:p>
            <a:pPr lvl="1" eaLnBrk="1" hangingPunct="1"/>
            <a:r>
              <a:rPr lang="it-IT" sz="1100" dirty="0">
                <a:latin typeface="Courier New" charset="0"/>
                <a:cs typeface="Courier New" charset="0"/>
              </a:rPr>
              <a:t>FGDFAAFDFFDXAAGFFXAVAVGAAFDFAVFDGDDFAXDFAFDDAV</a:t>
            </a:r>
          </a:p>
          <a:p>
            <a:pPr lvl="1" eaLnBrk="1" hangingPunct="1"/>
            <a:endParaRPr lang="it-IT" sz="1100" dirty="0">
              <a:latin typeface="Century Gothic" charset="0"/>
            </a:endParaRPr>
          </a:p>
          <a:p>
            <a:pPr eaLnBrk="1" hangingPunct="1"/>
            <a:endParaRPr lang="it-IT" sz="1800" dirty="0">
              <a:latin typeface="Century Gothic" charset="0"/>
            </a:endParaRPr>
          </a:p>
        </p:txBody>
      </p:sp>
      <p:pic>
        <p:nvPicPr>
          <p:cNvPr id="26627" name="Immagine 4" descr="fig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3488" y="5464410"/>
            <a:ext cx="17065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802" y="4756914"/>
            <a:ext cx="18161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4800" dirty="0" smtClean="0">
                <a:cs typeface="+mj-cs"/>
              </a:rPr>
              <a:t>50-60 </a:t>
            </a:r>
            <a:r>
              <a:rPr lang="it-IT" sz="4800" dirty="0" err="1" smtClean="0">
                <a:cs typeface="+mj-cs"/>
              </a:rPr>
              <a:t>a.c.</a:t>
            </a:r>
            <a:r>
              <a:rPr lang="it-IT" sz="4800" dirty="0" smtClean="0">
                <a:cs typeface="+mj-cs"/>
              </a:rPr>
              <a:t> </a:t>
            </a:r>
            <a:r>
              <a:rPr lang="it-IT" sz="4800" dirty="0" smtClean="0">
                <a:cs typeface="+mj-cs"/>
              </a:rPr>
              <a:t/>
            </a:r>
            <a:br>
              <a:rPr lang="it-IT" sz="4800" dirty="0" smtClean="0">
                <a:cs typeface="+mj-cs"/>
              </a:rPr>
            </a:br>
            <a:r>
              <a:rPr lang="it-IT" sz="4800" dirty="0" smtClean="0">
                <a:cs typeface="+mj-cs"/>
              </a:rPr>
              <a:t>Il </a:t>
            </a:r>
            <a:r>
              <a:rPr lang="it-IT" sz="4800" dirty="0" smtClean="0">
                <a:cs typeface="+mj-cs"/>
              </a:rPr>
              <a:t>metodo di Cesare</a:t>
            </a:r>
            <a:endParaRPr lang="it-IT" sz="4800" dirty="0">
              <a:cs typeface="+mj-cs"/>
            </a:endParaRPr>
          </a:p>
        </p:txBody>
      </p:sp>
      <p:sp>
        <p:nvSpPr>
          <p:cNvPr id="27650" name="Segnaposto contenuto 2"/>
          <p:cNvSpPr>
            <a:spLocks noGrp="1"/>
          </p:cNvSpPr>
          <p:nvPr>
            <p:ph idx="1"/>
          </p:nvPr>
        </p:nvSpPr>
        <p:spPr/>
        <p:txBody>
          <a:bodyPr>
            <a:normAutofit fontScale="92500" lnSpcReduction="20000"/>
          </a:bodyPr>
          <a:lstStyle/>
          <a:p>
            <a:pPr eaLnBrk="1" hangingPunct="1"/>
            <a:r>
              <a:rPr lang="it-IT" sz="2000">
                <a:latin typeface="Century Gothic" charset="0"/>
              </a:rPr>
              <a:t>Il cifrario di Cesare è un cifrario a sostituzione monoalfabetica in cui ogni lettera del testo in chiaro è sostituita nel testo cifrato dalla lettera che si trova un certo numero di posizioni successive nell'alfabeto. </a:t>
            </a:r>
          </a:p>
          <a:p>
            <a:pPr eaLnBrk="1" hangingPunct="1"/>
            <a:r>
              <a:rPr lang="it-IT" sz="2000">
                <a:latin typeface="Century Gothic" charset="0"/>
              </a:rPr>
              <a:t>Questi tipi di cifrari sono detti anche cifrari a sostituzione o cifrari a scorrimento a causa del loro modo di operare: la sostituzione avviene lettera per lettera, scorrendo il testo dall'inizio alla fine.</a:t>
            </a:r>
          </a:p>
          <a:p>
            <a:pPr eaLnBrk="1" hangingPunct="1"/>
            <a:r>
              <a:rPr lang="it-IT" sz="2000">
                <a:latin typeface="Century Gothic" charset="0"/>
              </a:rPr>
              <a:t>In particolare, Cesare utilizzava uno spostamento di 3 posizioni (la chiave era dunque 3).</a:t>
            </a:r>
          </a:p>
          <a:p>
            <a:pPr eaLnBrk="1" hangingPunct="1"/>
            <a:r>
              <a:rPr lang="it-IT" sz="2000">
                <a:latin typeface="Century Gothic" charset="0"/>
              </a:rPr>
              <a:t>Un esempio:</a:t>
            </a:r>
          </a:p>
          <a:p>
            <a:pPr lvl="1" eaLnBrk="1" hangingPunct="1"/>
            <a:r>
              <a:rPr lang="it-IT" sz="1400">
                <a:latin typeface="Courier New" charset="0"/>
                <a:cs typeface="Courier New" charset="0"/>
              </a:rPr>
              <a:t>PIANO LAUREE SCIENTIFICHE</a:t>
            </a:r>
          </a:p>
          <a:p>
            <a:pPr lvl="1" eaLnBrk="1" hangingPunct="1"/>
            <a:r>
              <a:rPr lang="it-IT" sz="1400">
                <a:latin typeface="Courier New" charset="0"/>
                <a:cs typeface="Courier New" charset="0"/>
              </a:rPr>
              <a:t>SLDQR ODXUHH VFLHQWLILFKH</a:t>
            </a:r>
            <a:endParaRPr lang="it-IT" sz="2000">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olo 63"/>
          <p:cNvSpPr>
            <a:spLocks noGrp="1"/>
          </p:cNvSpPr>
          <p:nvPr>
            <p:ph type="title"/>
          </p:nvPr>
        </p:nvSpPr>
        <p:spPr/>
        <p:txBody>
          <a:bodyPr/>
          <a:lstStyle/>
          <a:p>
            <a:pPr eaLnBrk="1" hangingPunct="1">
              <a:defRPr/>
            </a:pPr>
            <a:r>
              <a:rPr lang="it-IT" dirty="0" smtClean="0">
                <a:cs typeface="+mj-cs"/>
              </a:rPr>
              <a:t>Cifrari a scorrimento</a:t>
            </a:r>
            <a:endParaRPr lang="it-IT" dirty="0">
              <a:cs typeface="+mj-cs"/>
            </a:endParaRPr>
          </a:p>
        </p:txBody>
      </p:sp>
      <p:sp>
        <p:nvSpPr>
          <p:cNvPr id="4" name="Freeform 126"/>
          <p:cNvSpPr>
            <a:spLocks/>
          </p:cNvSpPr>
          <p:nvPr/>
        </p:nvSpPr>
        <p:spPr bwMode="gray">
          <a:xfrm>
            <a:off x="2273300" y="4313238"/>
            <a:ext cx="4802188" cy="1724025"/>
          </a:xfrm>
          <a:custGeom>
            <a:avLst/>
            <a:gdLst/>
            <a:ahLst/>
            <a:cxnLst>
              <a:cxn ang="0">
                <a:pos x="0" y="428"/>
              </a:cxn>
              <a:cxn ang="0">
                <a:pos x="7441" y="3535"/>
              </a:cxn>
              <a:cxn ang="0">
                <a:pos x="12344" y="1283"/>
              </a:cxn>
              <a:cxn ang="0">
                <a:pos x="11689" y="798"/>
              </a:cxn>
              <a:cxn ang="0">
                <a:pos x="14825" y="0"/>
              </a:cxn>
              <a:cxn ang="0">
                <a:pos x="15053" y="2937"/>
              </a:cxn>
              <a:cxn ang="0">
                <a:pos x="14369" y="2395"/>
              </a:cxn>
              <a:cxn ang="0">
                <a:pos x="7327" y="5417"/>
              </a:cxn>
              <a:cxn ang="0">
                <a:pos x="0" y="428"/>
              </a:cxn>
            </a:cxnLst>
            <a:rect l="0" t="0" r="r" b="b"/>
            <a:pathLst>
              <a:path w="15053" h="5417">
                <a:moveTo>
                  <a:pt x="0" y="428"/>
                </a:moveTo>
                <a:cubicBezTo>
                  <a:pt x="0" y="428"/>
                  <a:pt x="3592" y="3792"/>
                  <a:pt x="7441" y="3535"/>
                </a:cubicBezTo>
                <a:cubicBezTo>
                  <a:pt x="10580" y="3326"/>
                  <a:pt x="12344" y="1283"/>
                  <a:pt x="12344" y="1283"/>
                </a:cubicBezTo>
                <a:lnTo>
                  <a:pt x="11689" y="798"/>
                </a:lnTo>
                <a:lnTo>
                  <a:pt x="14825" y="0"/>
                </a:lnTo>
                <a:lnTo>
                  <a:pt x="15053" y="2937"/>
                </a:lnTo>
                <a:lnTo>
                  <a:pt x="14369" y="2395"/>
                </a:lnTo>
                <a:cubicBezTo>
                  <a:pt x="14369" y="2395"/>
                  <a:pt x="11603" y="5388"/>
                  <a:pt x="7327" y="5417"/>
                </a:cubicBezTo>
                <a:cubicBezTo>
                  <a:pt x="3992" y="5412"/>
                  <a:pt x="571" y="3493"/>
                  <a:pt x="0" y="428"/>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a:solidFill>
                <a:srgbClr val="00B050"/>
              </a:solidFill>
            </a:endParaRPr>
          </a:p>
        </p:txBody>
      </p:sp>
      <p:sp>
        <p:nvSpPr>
          <p:cNvPr id="5" name="Ellipse 134"/>
          <p:cNvSpPr/>
          <p:nvPr/>
        </p:nvSpPr>
        <p:spPr bwMode="gray">
          <a:xfrm>
            <a:off x="3243263" y="3292475"/>
            <a:ext cx="2657475" cy="265588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uppieren 137"/>
          <p:cNvGrpSpPr>
            <a:grpSpLocks/>
          </p:cNvGrpSpPr>
          <p:nvPr/>
        </p:nvGrpSpPr>
        <p:grpSpPr bwMode="auto">
          <a:xfrm>
            <a:off x="3221038" y="3270250"/>
            <a:ext cx="2701925" cy="2703513"/>
            <a:chOff x="3076004" y="3270189"/>
            <a:chExt cx="2703067" cy="2703637"/>
          </a:xfrm>
        </p:grpSpPr>
        <p:grpSp>
          <p:nvGrpSpPr>
            <p:cNvPr id="7" name="Gruppieren 126"/>
            <p:cNvGrpSpPr/>
            <p:nvPr/>
          </p:nvGrpSpPr>
          <p:grpSpPr bwMode="gray">
            <a:xfrm>
              <a:off x="3076004" y="3270189"/>
              <a:ext cx="2703067" cy="2703637"/>
              <a:chOff x="-10202867" y="3446463"/>
              <a:chExt cx="7505709" cy="7507289"/>
            </a:xfrm>
            <a:solidFill>
              <a:schemeClr val="accent1"/>
            </a:solidFill>
          </p:grpSpPr>
          <p:sp>
            <p:nvSpPr>
              <p:cNvPr id="35" name="Freeform 6"/>
              <p:cNvSpPr>
                <a:spLocks/>
              </p:cNvSpPr>
              <p:nvPr/>
            </p:nvSpPr>
            <p:spPr bwMode="gray">
              <a:xfrm>
                <a:off x="-8583615" y="3689350"/>
                <a:ext cx="1054101" cy="990600"/>
              </a:xfrm>
              <a:custGeom>
                <a:avLst/>
                <a:gdLst/>
                <a:ahLst/>
                <a:cxnLst>
                  <a:cxn ang="0">
                    <a:pos x="664" y="409"/>
                  </a:cxn>
                  <a:cxn ang="0">
                    <a:pos x="511" y="0"/>
                  </a:cxn>
                  <a:cxn ang="0">
                    <a:pos x="374" y="57"/>
                  </a:cxn>
                  <a:cxn ang="0">
                    <a:pos x="244" y="119"/>
                  </a:cxn>
                  <a:cxn ang="0">
                    <a:pos x="119" y="188"/>
                  </a:cxn>
                  <a:cxn ang="0">
                    <a:pos x="0" y="267"/>
                  </a:cxn>
                  <a:cxn ang="0">
                    <a:pos x="250" y="624"/>
                  </a:cxn>
                  <a:cxn ang="0">
                    <a:pos x="346" y="562"/>
                  </a:cxn>
                  <a:cxn ang="0">
                    <a:pos x="448" y="505"/>
                  </a:cxn>
                  <a:cxn ang="0">
                    <a:pos x="556" y="454"/>
                  </a:cxn>
                  <a:cxn ang="0">
                    <a:pos x="664" y="409"/>
                  </a:cxn>
                  <a:cxn ang="0">
                    <a:pos x="664" y="409"/>
                  </a:cxn>
                </a:cxnLst>
                <a:rect l="0" t="0" r="r" b="b"/>
                <a:pathLst>
                  <a:path w="664" h="624">
                    <a:moveTo>
                      <a:pt x="664" y="409"/>
                    </a:moveTo>
                    <a:lnTo>
                      <a:pt x="511" y="0"/>
                    </a:lnTo>
                    <a:lnTo>
                      <a:pt x="374" y="57"/>
                    </a:lnTo>
                    <a:lnTo>
                      <a:pt x="244" y="119"/>
                    </a:lnTo>
                    <a:lnTo>
                      <a:pt x="119" y="188"/>
                    </a:lnTo>
                    <a:lnTo>
                      <a:pt x="0" y="267"/>
                    </a:lnTo>
                    <a:lnTo>
                      <a:pt x="250" y="624"/>
                    </a:lnTo>
                    <a:lnTo>
                      <a:pt x="346" y="562"/>
                    </a:lnTo>
                    <a:lnTo>
                      <a:pt x="448" y="505"/>
                    </a:lnTo>
                    <a:lnTo>
                      <a:pt x="556" y="454"/>
                    </a:lnTo>
                    <a:lnTo>
                      <a:pt x="664" y="409"/>
                    </a:lnTo>
                    <a:lnTo>
                      <a:pt x="664" y="409"/>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36" name="Freeform 7"/>
              <p:cNvSpPr>
                <a:spLocks/>
              </p:cNvSpPr>
              <p:nvPr/>
            </p:nvSpPr>
            <p:spPr bwMode="gray">
              <a:xfrm>
                <a:off x="-7772402" y="3473450"/>
                <a:ext cx="954089" cy="865188"/>
              </a:xfrm>
              <a:custGeom>
                <a:avLst/>
                <a:gdLst/>
                <a:ahLst/>
                <a:cxnLst>
                  <a:cxn ang="0">
                    <a:pos x="601" y="431"/>
                  </a:cxn>
                  <a:cxn ang="0">
                    <a:pos x="550" y="0"/>
                  </a:cxn>
                  <a:cxn ang="0">
                    <a:pos x="408" y="23"/>
                  </a:cxn>
                  <a:cxn ang="0">
                    <a:pos x="266" y="51"/>
                  </a:cxn>
                  <a:cxn ang="0">
                    <a:pos x="130" y="91"/>
                  </a:cxn>
                  <a:cxn ang="0">
                    <a:pos x="0" y="136"/>
                  </a:cxn>
                  <a:cxn ang="0">
                    <a:pos x="153" y="545"/>
                  </a:cxn>
                  <a:cxn ang="0">
                    <a:pos x="260" y="505"/>
                  </a:cxn>
                  <a:cxn ang="0">
                    <a:pos x="374" y="477"/>
                  </a:cxn>
                  <a:cxn ang="0">
                    <a:pos x="487" y="454"/>
                  </a:cxn>
                  <a:cxn ang="0">
                    <a:pos x="601" y="431"/>
                  </a:cxn>
                  <a:cxn ang="0">
                    <a:pos x="601" y="431"/>
                  </a:cxn>
                </a:cxnLst>
                <a:rect l="0" t="0" r="r" b="b"/>
                <a:pathLst>
                  <a:path w="601" h="545">
                    <a:moveTo>
                      <a:pt x="601" y="431"/>
                    </a:moveTo>
                    <a:lnTo>
                      <a:pt x="550" y="0"/>
                    </a:lnTo>
                    <a:lnTo>
                      <a:pt x="408" y="23"/>
                    </a:lnTo>
                    <a:lnTo>
                      <a:pt x="266" y="51"/>
                    </a:lnTo>
                    <a:lnTo>
                      <a:pt x="130" y="91"/>
                    </a:lnTo>
                    <a:lnTo>
                      <a:pt x="0" y="136"/>
                    </a:lnTo>
                    <a:lnTo>
                      <a:pt x="153" y="545"/>
                    </a:lnTo>
                    <a:lnTo>
                      <a:pt x="260" y="505"/>
                    </a:lnTo>
                    <a:lnTo>
                      <a:pt x="374" y="477"/>
                    </a:lnTo>
                    <a:lnTo>
                      <a:pt x="487" y="454"/>
                    </a:lnTo>
                    <a:lnTo>
                      <a:pt x="601" y="431"/>
                    </a:lnTo>
                    <a:lnTo>
                      <a:pt x="601" y="431"/>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37" name="Freeform 8"/>
              <p:cNvSpPr>
                <a:spLocks/>
              </p:cNvSpPr>
              <p:nvPr/>
            </p:nvSpPr>
            <p:spPr bwMode="gray">
              <a:xfrm>
                <a:off x="-6899276" y="3446463"/>
                <a:ext cx="917576" cy="720725"/>
              </a:xfrm>
              <a:custGeom>
                <a:avLst/>
                <a:gdLst/>
                <a:ahLst/>
                <a:cxnLst>
                  <a:cxn ang="0">
                    <a:pos x="521" y="454"/>
                  </a:cxn>
                  <a:cxn ang="0">
                    <a:pos x="578" y="23"/>
                  </a:cxn>
                  <a:cxn ang="0">
                    <a:pos x="436" y="6"/>
                  </a:cxn>
                  <a:cxn ang="0">
                    <a:pos x="294" y="0"/>
                  </a:cxn>
                  <a:cxn ang="0">
                    <a:pos x="147" y="6"/>
                  </a:cxn>
                  <a:cxn ang="0">
                    <a:pos x="0" y="17"/>
                  </a:cxn>
                  <a:cxn ang="0">
                    <a:pos x="51" y="448"/>
                  </a:cxn>
                  <a:cxn ang="0">
                    <a:pos x="170" y="443"/>
                  </a:cxn>
                  <a:cxn ang="0">
                    <a:pos x="289" y="437"/>
                  </a:cxn>
                  <a:cxn ang="0">
                    <a:pos x="408" y="443"/>
                  </a:cxn>
                  <a:cxn ang="0">
                    <a:pos x="521" y="454"/>
                  </a:cxn>
                  <a:cxn ang="0">
                    <a:pos x="521" y="454"/>
                  </a:cxn>
                </a:cxnLst>
                <a:rect l="0" t="0" r="r" b="b"/>
                <a:pathLst>
                  <a:path w="578" h="454">
                    <a:moveTo>
                      <a:pt x="521" y="454"/>
                    </a:moveTo>
                    <a:lnTo>
                      <a:pt x="578" y="23"/>
                    </a:lnTo>
                    <a:lnTo>
                      <a:pt x="436" y="6"/>
                    </a:lnTo>
                    <a:lnTo>
                      <a:pt x="294" y="0"/>
                    </a:lnTo>
                    <a:lnTo>
                      <a:pt x="147" y="6"/>
                    </a:lnTo>
                    <a:lnTo>
                      <a:pt x="0" y="17"/>
                    </a:lnTo>
                    <a:lnTo>
                      <a:pt x="51" y="448"/>
                    </a:lnTo>
                    <a:lnTo>
                      <a:pt x="170" y="443"/>
                    </a:lnTo>
                    <a:lnTo>
                      <a:pt x="289" y="437"/>
                    </a:lnTo>
                    <a:lnTo>
                      <a:pt x="408" y="443"/>
                    </a:lnTo>
                    <a:lnTo>
                      <a:pt x="521" y="454"/>
                    </a:lnTo>
                    <a:lnTo>
                      <a:pt x="521" y="454"/>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38" name="Freeform 9"/>
              <p:cNvSpPr>
                <a:spLocks/>
              </p:cNvSpPr>
              <p:nvPr/>
            </p:nvSpPr>
            <p:spPr bwMode="gray">
              <a:xfrm>
                <a:off x="-6072187" y="3482975"/>
                <a:ext cx="963614" cy="863600"/>
              </a:xfrm>
              <a:custGeom>
                <a:avLst/>
                <a:gdLst/>
                <a:ahLst/>
                <a:cxnLst>
                  <a:cxn ang="0">
                    <a:pos x="454" y="544"/>
                  </a:cxn>
                  <a:cxn ang="0">
                    <a:pos x="607" y="136"/>
                  </a:cxn>
                  <a:cxn ang="0">
                    <a:pos x="476" y="91"/>
                  </a:cxn>
                  <a:cxn ang="0">
                    <a:pos x="335" y="51"/>
                  </a:cxn>
                  <a:cxn ang="0">
                    <a:pos x="199" y="17"/>
                  </a:cxn>
                  <a:cxn ang="0">
                    <a:pos x="57" y="0"/>
                  </a:cxn>
                  <a:cxn ang="0">
                    <a:pos x="0" y="431"/>
                  </a:cxn>
                  <a:cxn ang="0">
                    <a:pos x="119" y="448"/>
                  </a:cxn>
                  <a:cxn ang="0">
                    <a:pos x="233" y="471"/>
                  </a:cxn>
                  <a:cxn ang="0">
                    <a:pos x="346" y="505"/>
                  </a:cxn>
                  <a:cxn ang="0">
                    <a:pos x="454" y="544"/>
                  </a:cxn>
                  <a:cxn ang="0">
                    <a:pos x="454" y="544"/>
                  </a:cxn>
                </a:cxnLst>
                <a:rect l="0" t="0" r="r" b="b"/>
                <a:pathLst>
                  <a:path w="607" h="544">
                    <a:moveTo>
                      <a:pt x="454" y="544"/>
                    </a:moveTo>
                    <a:lnTo>
                      <a:pt x="607" y="136"/>
                    </a:lnTo>
                    <a:lnTo>
                      <a:pt x="476" y="91"/>
                    </a:lnTo>
                    <a:lnTo>
                      <a:pt x="335" y="51"/>
                    </a:lnTo>
                    <a:lnTo>
                      <a:pt x="199" y="17"/>
                    </a:lnTo>
                    <a:lnTo>
                      <a:pt x="57" y="0"/>
                    </a:lnTo>
                    <a:lnTo>
                      <a:pt x="0" y="431"/>
                    </a:lnTo>
                    <a:lnTo>
                      <a:pt x="119" y="448"/>
                    </a:lnTo>
                    <a:lnTo>
                      <a:pt x="233" y="471"/>
                    </a:lnTo>
                    <a:lnTo>
                      <a:pt x="346" y="505"/>
                    </a:lnTo>
                    <a:lnTo>
                      <a:pt x="454" y="544"/>
                    </a:lnTo>
                    <a:lnTo>
                      <a:pt x="454" y="544"/>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39" name="Freeform 10"/>
              <p:cNvSpPr>
                <a:spLocks/>
              </p:cNvSpPr>
              <p:nvPr/>
            </p:nvSpPr>
            <p:spPr bwMode="gray">
              <a:xfrm>
                <a:off x="-9771066" y="4706938"/>
                <a:ext cx="1025526" cy="1071563"/>
              </a:xfrm>
              <a:custGeom>
                <a:avLst/>
                <a:gdLst/>
                <a:ahLst/>
                <a:cxnLst>
                  <a:cxn ang="0">
                    <a:pos x="646" y="289"/>
                  </a:cxn>
                  <a:cxn ang="0">
                    <a:pos x="323" y="0"/>
                  </a:cxn>
                  <a:cxn ang="0">
                    <a:pos x="232" y="113"/>
                  </a:cxn>
                  <a:cxn ang="0">
                    <a:pos x="147" y="227"/>
                  </a:cxn>
                  <a:cxn ang="0">
                    <a:pos x="68" y="346"/>
                  </a:cxn>
                  <a:cxn ang="0">
                    <a:pos x="0" y="471"/>
                  </a:cxn>
                  <a:cxn ang="0">
                    <a:pos x="385" y="675"/>
                  </a:cxn>
                  <a:cxn ang="0">
                    <a:pos x="442" y="573"/>
                  </a:cxn>
                  <a:cxn ang="0">
                    <a:pos x="504" y="471"/>
                  </a:cxn>
                  <a:cxn ang="0">
                    <a:pos x="572" y="380"/>
                  </a:cxn>
                  <a:cxn ang="0">
                    <a:pos x="646" y="289"/>
                  </a:cxn>
                  <a:cxn ang="0">
                    <a:pos x="646" y="289"/>
                  </a:cxn>
                </a:cxnLst>
                <a:rect l="0" t="0" r="r" b="b"/>
                <a:pathLst>
                  <a:path w="646" h="675">
                    <a:moveTo>
                      <a:pt x="646" y="289"/>
                    </a:moveTo>
                    <a:lnTo>
                      <a:pt x="323" y="0"/>
                    </a:lnTo>
                    <a:lnTo>
                      <a:pt x="232" y="113"/>
                    </a:lnTo>
                    <a:lnTo>
                      <a:pt x="147" y="227"/>
                    </a:lnTo>
                    <a:lnTo>
                      <a:pt x="68" y="346"/>
                    </a:lnTo>
                    <a:lnTo>
                      <a:pt x="0" y="471"/>
                    </a:lnTo>
                    <a:lnTo>
                      <a:pt x="385" y="675"/>
                    </a:lnTo>
                    <a:lnTo>
                      <a:pt x="442" y="573"/>
                    </a:lnTo>
                    <a:lnTo>
                      <a:pt x="504" y="471"/>
                    </a:lnTo>
                    <a:lnTo>
                      <a:pt x="572" y="380"/>
                    </a:lnTo>
                    <a:lnTo>
                      <a:pt x="646" y="289"/>
                    </a:lnTo>
                    <a:lnTo>
                      <a:pt x="646" y="289"/>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0" name="Freeform 11"/>
              <p:cNvSpPr>
                <a:spLocks/>
              </p:cNvSpPr>
              <p:nvPr/>
            </p:nvSpPr>
            <p:spPr bwMode="gray">
              <a:xfrm>
                <a:off x="-10202867" y="6300788"/>
                <a:ext cx="773113" cy="900113"/>
              </a:xfrm>
              <a:custGeom>
                <a:avLst/>
                <a:gdLst/>
                <a:ahLst/>
                <a:cxnLst>
                  <a:cxn ang="0">
                    <a:pos x="487" y="102"/>
                  </a:cxn>
                  <a:cxn ang="0">
                    <a:pos x="68" y="0"/>
                  </a:cxn>
                  <a:cxn ang="0">
                    <a:pos x="39" y="136"/>
                  </a:cxn>
                  <a:cxn ang="0">
                    <a:pos x="17" y="277"/>
                  </a:cxn>
                  <a:cxn ang="0">
                    <a:pos x="0" y="419"/>
                  </a:cxn>
                  <a:cxn ang="0">
                    <a:pos x="0" y="561"/>
                  </a:cxn>
                  <a:cxn ang="0">
                    <a:pos x="431" y="567"/>
                  </a:cxn>
                  <a:cxn ang="0">
                    <a:pos x="436" y="447"/>
                  </a:cxn>
                  <a:cxn ang="0">
                    <a:pos x="448" y="328"/>
                  </a:cxn>
                  <a:cxn ang="0">
                    <a:pos x="465" y="215"/>
                  </a:cxn>
                  <a:cxn ang="0">
                    <a:pos x="487" y="102"/>
                  </a:cxn>
                  <a:cxn ang="0">
                    <a:pos x="487" y="102"/>
                  </a:cxn>
                </a:cxnLst>
                <a:rect l="0" t="0" r="r" b="b"/>
                <a:pathLst>
                  <a:path w="487" h="567">
                    <a:moveTo>
                      <a:pt x="487" y="102"/>
                    </a:moveTo>
                    <a:lnTo>
                      <a:pt x="68" y="0"/>
                    </a:lnTo>
                    <a:lnTo>
                      <a:pt x="39" y="136"/>
                    </a:lnTo>
                    <a:lnTo>
                      <a:pt x="17" y="277"/>
                    </a:lnTo>
                    <a:lnTo>
                      <a:pt x="0" y="419"/>
                    </a:lnTo>
                    <a:lnTo>
                      <a:pt x="0" y="561"/>
                    </a:lnTo>
                    <a:lnTo>
                      <a:pt x="431" y="567"/>
                    </a:lnTo>
                    <a:lnTo>
                      <a:pt x="436" y="447"/>
                    </a:lnTo>
                    <a:lnTo>
                      <a:pt x="448" y="328"/>
                    </a:lnTo>
                    <a:lnTo>
                      <a:pt x="465" y="215"/>
                    </a:lnTo>
                    <a:lnTo>
                      <a:pt x="487" y="102"/>
                    </a:lnTo>
                    <a:lnTo>
                      <a:pt x="487" y="102"/>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1" name="Freeform 12"/>
              <p:cNvSpPr>
                <a:spLocks/>
              </p:cNvSpPr>
              <p:nvPr/>
            </p:nvSpPr>
            <p:spPr bwMode="gray">
              <a:xfrm>
                <a:off x="-9258303" y="4113213"/>
                <a:ext cx="1071564" cy="1052513"/>
              </a:xfrm>
              <a:custGeom>
                <a:avLst/>
                <a:gdLst/>
                <a:ahLst/>
                <a:cxnLst>
                  <a:cxn ang="0">
                    <a:pos x="675" y="357"/>
                  </a:cxn>
                  <a:cxn ang="0">
                    <a:pos x="425" y="0"/>
                  </a:cxn>
                  <a:cxn ang="0">
                    <a:pos x="312" y="85"/>
                  </a:cxn>
                  <a:cxn ang="0">
                    <a:pos x="204" y="176"/>
                  </a:cxn>
                  <a:cxn ang="0">
                    <a:pos x="96" y="272"/>
                  </a:cxn>
                  <a:cxn ang="0">
                    <a:pos x="0" y="374"/>
                  </a:cxn>
                  <a:cxn ang="0">
                    <a:pos x="323" y="663"/>
                  </a:cxn>
                  <a:cxn ang="0">
                    <a:pos x="488" y="499"/>
                  </a:cxn>
                  <a:cxn ang="0">
                    <a:pos x="578" y="425"/>
                  </a:cxn>
                  <a:cxn ang="0">
                    <a:pos x="675" y="357"/>
                  </a:cxn>
                  <a:cxn ang="0">
                    <a:pos x="675" y="357"/>
                  </a:cxn>
                </a:cxnLst>
                <a:rect l="0" t="0" r="r" b="b"/>
                <a:pathLst>
                  <a:path w="675" h="663">
                    <a:moveTo>
                      <a:pt x="675" y="357"/>
                    </a:moveTo>
                    <a:lnTo>
                      <a:pt x="425" y="0"/>
                    </a:lnTo>
                    <a:lnTo>
                      <a:pt x="312" y="85"/>
                    </a:lnTo>
                    <a:lnTo>
                      <a:pt x="204" y="176"/>
                    </a:lnTo>
                    <a:lnTo>
                      <a:pt x="96" y="272"/>
                    </a:lnTo>
                    <a:lnTo>
                      <a:pt x="0" y="374"/>
                    </a:lnTo>
                    <a:lnTo>
                      <a:pt x="323" y="663"/>
                    </a:lnTo>
                    <a:lnTo>
                      <a:pt x="488" y="499"/>
                    </a:lnTo>
                    <a:lnTo>
                      <a:pt x="578" y="425"/>
                    </a:lnTo>
                    <a:lnTo>
                      <a:pt x="675" y="357"/>
                    </a:lnTo>
                    <a:lnTo>
                      <a:pt x="675" y="357"/>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2" name="Freeform 13"/>
              <p:cNvSpPr>
                <a:spLocks/>
              </p:cNvSpPr>
              <p:nvPr/>
            </p:nvSpPr>
            <p:spPr bwMode="gray">
              <a:xfrm>
                <a:off x="-3470271" y="6318251"/>
                <a:ext cx="773113" cy="890588"/>
              </a:xfrm>
              <a:custGeom>
                <a:avLst/>
                <a:gdLst/>
                <a:ahLst/>
                <a:cxnLst>
                  <a:cxn ang="0">
                    <a:pos x="39" y="329"/>
                  </a:cxn>
                  <a:cxn ang="0">
                    <a:pos x="51" y="448"/>
                  </a:cxn>
                  <a:cxn ang="0">
                    <a:pos x="56" y="561"/>
                  </a:cxn>
                  <a:cxn ang="0">
                    <a:pos x="487" y="561"/>
                  </a:cxn>
                  <a:cxn ang="0">
                    <a:pos x="487" y="419"/>
                  </a:cxn>
                  <a:cxn ang="0">
                    <a:pos x="470" y="278"/>
                  </a:cxn>
                  <a:cxn ang="0">
                    <a:pos x="453" y="136"/>
                  </a:cxn>
                  <a:cxn ang="0">
                    <a:pos x="419" y="0"/>
                  </a:cxn>
                  <a:cxn ang="0">
                    <a:pos x="0" y="102"/>
                  </a:cxn>
                  <a:cxn ang="0">
                    <a:pos x="22" y="215"/>
                  </a:cxn>
                  <a:cxn ang="0">
                    <a:pos x="39" y="329"/>
                  </a:cxn>
                  <a:cxn ang="0">
                    <a:pos x="39" y="329"/>
                  </a:cxn>
                </a:cxnLst>
                <a:rect l="0" t="0" r="r" b="b"/>
                <a:pathLst>
                  <a:path w="487" h="561">
                    <a:moveTo>
                      <a:pt x="39" y="329"/>
                    </a:moveTo>
                    <a:lnTo>
                      <a:pt x="51" y="448"/>
                    </a:lnTo>
                    <a:lnTo>
                      <a:pt x="56" y="561"/>
                    </a:lnTo>
                    <a:lnTo>
                      <a:pt x="487" y="561"/>
                    </a:lnTo>
                    <a:lnTo>
                      <a:pt x="487" y="419"/>
                    </a:lnTo>
                    <a:lnTo>
                      <a:pt x="470" y="278"/>
                    </a:lnTo>
                    <a:lnTo>
                      <a:pt x="453" y="136"/>
                    </a:lnTo>
                    <a:lnTo>
                      <a:pt x="419" y="0"/>
                    </a:lnTo>
                    <a:lnTo>
                      <a:pt x="0" y="102"/>
                    </a:lnTo>
                    <a:lnTo>
                      <a:pt x="22" y="215"/>
                    </a:lnTo>
                    <a:lnTo>
                      <a:pt x="39" y="329"/>
                    </a:lnTo>
                    <a:lnTo>
                      <a:pt x="39" y="329"/>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3" name="Freeform 14"/>
              <p:cNvSpPr>
                <a:spLocks/>
              </p:cNvSpPr>
              <p:nvPr/>
            </p:nvSpPr>
            <p:spPr bwMode="gray">
              <a:xfrm>
                <a:off x="-5351461" y="3698875"/>
                <a:ext cx="1042989" cy="990600"/>
              </a:xfrm>
              <a:custGeom>
                <a:avLst/>
                <a:gdLst/>
                <a:ahLst/>
                <a:cxnLst>
                  <a:cxn ang="0">
                    <a:pos x="408" y="624"/>
                  </a:cxn>
                  <a:cxn ang="0">
                    <a:pos x="657" y="267"/>
                  </a:cxn>
                  <a:cxn ang="0">
                    <a:pos x="538" y="187"/>
                  </a:cxn>
                  <a:cxn ang="0">
                    <a:pos x="414" y="119"/>
                  </a:cxn>
                  <a:cxn ang="0">
                    <a:pos x="283" y="57"/>
                  </a:cxn>
                  <a:cxn ang="0">
                    <a:pos x="153" y="0"/>
                  </a:cxn>
                  <a:cxn ang="0">
                    <a:pos x="0" y="408"/>
                  </a:cxn>
                  <a:cxn ang="0">
                    <a:pos x="107" y="448"/>
                  </a:cxn>
                  <a:cxn ang="0">
                    <a:pos x="210" y="499"/>
                  </a:cxn>
                  <a:cxn ang="0">
                    <a:pos x="312" y="561"/>
                  </a:cxn>
                  <a:cxn ang="0">
                    <a:pos x="408" y="624"/>
                  </a:cxn>
                  <a:cxn ang="0">
                    <a:pos x="408" y="624"/>
                  </a:cxn>
                </a:cxnLst>
                <a:rect l="0" t="0" r="r" b="b"/>
                <a:pathLst>
                  <a:path w="657" h="624">
                    <a:moveTo>
                      <a:pt x="408" y="624"/>
                    </a:moveTo>
                    <a:lnTo>
                      <a:pt x="657" y="267"/>
                    </a:lnTo>
                    <a:lnTo>
                      <a:pt x="538" y="187"/>
                    </a:lnTo>
                    <a:lnTo>
                      <a:pt x="414" y="119"/>
                    </a:lnTo>
                    <a:lnTo>
                      <a:pt x="283" y="57"/>
                    </a:lnTo>
                    <a:lnTo>
                      <a:pt x="153" y="0"/>
                    </a:lnTo>
                    <a:lnTo>
                      <a:pt x="0" y="408"/>
                    </a:lnTo>
                    <a:lnTo>
                      <a:pt x="107" y="448"/>
                    </a:lnTo>
                    <a:lnTo>
                      <a:pt x="210" y="499"/>
                    </a:lnTo>
                    <a:lnTo>
                      <a:pt x="312" y="561"/>
                    </a:lnTo>
                    <a:lnTo>
                      <a:pt x="408" y="624"/>
                    </a:lnTo>
                    <a:lnTo>
                      <a:pt x="408" y="624"/>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4" name="Freeform 15"/>
              <p:cNvSpPr>
                <a:spLocks/>
              </p:cNvSpPr>
              <p:nvPr/>
            </p:nvSpPr>
            <p:spPr bwMode="gray">
              <a:xfrm>
                <a:off x="-3732209" y="5462588"/>
                <a:ext cx="927101" cy="1017588"/>
              </a:xfrm>
              <a:custGeom>
                <a:avLst/>
                <a:gdLst/>
                <a:ahLst/>
                <a:cxnLst>
                  <a:cxn ang="0">
                    <a:pos x="165" y="641"/>
                  </a:cxn>
                  <a:cxn ang="0">
                    <a:pos x="584" y="539"/>
                  </a:cxn>
                  <a:cxn ang="0">
                    <a:pos x="550" y="397"/>
                  </a:cxn>
                  <a:cxn ang="0">
                    <a:pos x="505" y="261"/>
                  </a:cxn>
                  <a:cxn ang="0">
                    <a:pos x="448" y="131"/>
                  </a:cxn>
                  <a:cxn ang="0">
                    <a:pos x="386" y="0"/>
                  </a:cxn>
                  <a:cxn ang="0">
                    <a:pos x="0" y="204"/>
                  </a:cxn>
                  <a:cxn ang="0">
                    <a:pos x="51" y="306"/>
                  </a:cxn>
                  <a:cxn ang="0">
                    <a:pos x="97" y="414"/>
                  </a:cxn>
                  <a:cxn ang="0">
                    <a:pos x="131" y="528"/>
                  </a:cxn>
                  <a:cxn ang="0">
                    <a:pos x="165" y="641"/>
                  </a:cxn>
                  <a:cxn ang="0">
                    <a:pos x="165" y="641"/>
                  </a:cxn>
                </a:cxnLst>
                <a:rect l="0" t="0" r="r" b="b"/>
                <a:pathLst>
                  <a:path w="584" h="641">
                    <a:moveTo>
                      <a:pt x="165" y="641"/>
                    </a:moveTo>
                    <a:lnTo>
                      <a:pt x="584" y="539"/>
                    </a:lnTo>
                    <a:lnTo>
                      <a:pt x="550" y="397"/>
                    </a:lnTo>
                    <a:lnTo>
                      <a:pt x="505" y="261"/>
                    </a:lnTo>
                    <a:lnTo>
                      <a:pt x="448" y="131"/>
                    </a:lnTo>
                    <a:lnTo>
                      <a:pt x="386" y="0"/>
                    </a:lnTo>
                    <a:lnTo>
                      <a:pt x="0" y="204"/>
                    </a:lnTo>
                    <a:lnTo>
                      <a:pt x="51" y="306"/>
                    </a:lnTo>
                    <a:lnTo>
                      <a:pt x="97" y="414"/>
                    </a:lnTo>
                    <a:lnTo>
                      <a:pt x="131" y="528"/>
                    </a:lnTo>
                    <a:lnTo>
                      <a:pt x="165" y="641"/>
                    </a:lnTo>
                    <a:lnTo>
                      <a:pt x="165" y="641"/>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5" name="Freeform 16"/>
              <p:cNvSpPr>
                <a:spLocks/>
              </p:cNvSpPr>
              <p:nvPr/>
            </p:nvSpPr>
            <p:spPr bwMode="gray">
              <a:xfrm>
                <a:off x="-4146547" y="4724400"/>
                <a:ext cx="1027114" cy="1062038"/>
              </a:xfrm>
              <a:custGeom>
                <a:avLst/>
                <a:gdLst/>
                <a:ahLst/>
                <a:cxnLst>
                  <a:cxn ang="0">
                    <a:pos x="261" y="669"/>
                  </a:cxn>
                  <a:cxn ang="0">
                    <a:pos x="647" y="465"/>
                  </a:cxn>
                  <a:cxn ang="0">
                    <a:pos x="579" y="341"/>
                  </a:cxn>
                  <a:cxn ang="0">
                    <a:pos x="499" y="222"/>
                  </a:cxn>
                  <a:cxn ang="0">
                    <a:pos x="414" y="108"/>
                  </a:cxn>
                  <a:cxn ang="0">
                    <a:pos x="324" y="0"/>
                  </a:cxn>
                  <a:cxn ang="0">
                    <a:pos x="0" y="284"/>
                  </a:cxn>
                  <a:cxn ang="0">
                    <a:pos x="142" y="471"/>
                  </a:cxn>
                  <a:cxn ang="0">
                    <a:pos x="205" y="567"/>
                  </a:cxn>
                  <a:cxn ang="0">
                    <a:pos x="261" y="669"/>
                  </a:cxn>
                  <a:cxn ang="0">
                    <a:pos x="261" y="669"/>
                  </a:cxn>
                </a:cxnLst>
                <a:rect l="0" t="0" r="r" b="b"/>
                <a:pathLst>
                  <a:path w="647" h="669">
                    <a:moveTo>
                      <a:pt x="261" y="669"/>
                    </a:moveTo>
                    <a:lnTo>
                      <a:pt x="647" y="465"/>
                    </a:lnTo>
                    <a:lnTo>
                      <a:pt x="579" y="341"/>
                    </a:lnTo>
                    <a:lnTo>
                      <a:pt x="499" y="222"/>
                    </a:lnTo>
                    <a:lnTo>
                      <a:pt x="414" y="108"/>
                    </a:lnTo>
                    <a:lnTo>
                      <a:pt x="324" y="0"/>
                    </a:lnTo>
                    <a:lnTo>
                      <a:pt x="0" y="284"/>
                    </a:lnTo>
                    <a:lnTo>
                      <a:pt x="142" y="471"/>
                    </a:lnTo>
                    <a:lnTo>
                      <a:pt x="205" y="567"/>
                    </a:lnTo>
                    <a:lnTo>
                      <a:pt x="261" y="669"/>
                    </a:lnTo>
                    <a:lnTo>
                      <a:pt x="261" y="669"/>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6" name="Freeform 17"/>
              <p:cNvSpPr>
                <a:spLocks/>
              </p:cNvSpPr>
              <p:nvPr/>
            </p:nvSpPr>
            <p:spPr bwMode="gray">
              <a:xfrm>
                <a:off x="-4703760" y="4122738"/>
                <a:ext cx="1071564" cy="1052513"/>
              </a:xfrm>
              <a:custGeom>
                <a:avLst/>
                <a:gdLst/>
                <a:ahLst/>
                <a:cxnLst>
                  <a:cxn ang="0">
                    <a:pos x="351" y="663"/>
                  </a:cxn>
                  <a:cxn ang="0">
                    <a:pos x="675" y="379"/>
                  </a:cxn>
                  <a:cxn ang="0">
                    <a:pos x="578" y="272"/>
                  </a:cxn>
                  <a:cxn ang="0">
                    <a:pos x="476" y="175"/>
                  </a:cxn>
                  <a:cxn ang="0">
                    <a:pos x="363" y="85"/>
                  </a:cxn>
                  <a:cxn ang="0">
                    <a:pos x="249" y="0"/>
                  </a:cxn>
                  <a:cxn ang="0">
                    <a:pos x="0" y="357"/>
                  </a:cxn>
                  <a:cxn ang="0">
                    <a:pos x="96" y="425"/>
                  </a:cxn>
                  <a:cxn ang="0">
                    <a:pos x="187" y="498"/>
                  </a:cxn>
                  <a:cxn ang="0">
                    <a:pos x="351" y="663"/>
                  </a:cxn>
                  <a:cxn ang="0">
                    <a:pos x="351" y="663"/>
                  </a:cxn>
                </a:cxnLst>
                <a:rect l="0" t="0" r="r" b="b"/>
                <a:pathLst>
                  <a:path w="675" h="663">
                    <a:moveTo>
                      <a:pt x="351" y="663"/>
                    </a:moveTo>
                    <a:lnTo>
                      <a:pt x="675" y="379"/>
                    </a:lnTo>
                    <a:lnTo>
                      <a:pt x="578" y="272"/>
                    </a:lnTo>
                    <a:lnTo>
                      <a:pt x="476" y="175"/>
                    </a:lnTo>
                    <a:lnTo>
                      <a:pt x="363" y="85"/>
                    </a:lnTo>
                    <a:lnTo>
                      <a:pt x="249" y="0"/>
                    </a:lnTo>
                    <a:lnTo>
                      <a:pt x="0" y="357"/>
                    </a:lnTo>
                    <a:lnTo>
                      <a:pt x="96" y="425"/>
                    </a:lnTo>
                    <a:lnTo>
                      <a:pt x="187" y="498"/>
                    </a:lnTo>
                    <a:lnTo>
                      <a:pt x="351" y="663"/>
                    </a:lnTo>
                    <a:lnTo>
                      <a:pt x="351" y="663"/>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7" name="Freeform 18"/>
              <p:cNvSpPr>
                <a:spLocks/>
              </p:cNvSpPr>
              <p:nvPr/>
            </p:nvSpPr>
            <p:spPr bwMode="gray">
              <a:xfrm>
                <a:off x="-10094916" y="5454652"/>
                <a:ext cx="935039" cy="1008064"/>
              </a:xfrm>
              <a:custGeom>
                <a:avLst/>
                <a:gdLst/>
                <a:ahLst/>
                <a:cxnLst>
                  <a:cxn ang="0">
                    <a:pos x="589" y="204"/>
                  </a:cxn>
                  <a:cxn ang="0">
                    <a:pos x="204" y="0"/>
                  </a:cxn>
                  <a:cxn ang="0">
                    <a:pos x="141" y="124"/>
                  </a:cxn>
                  <a:cxn ang="0">
                    <a:pos x="85" y="260"/>
                  </a:cxn>
                  <a:cxn ang="0">
                    <a:pos x="39" y="391"/>
                  </a:cxn>
                  <a:cxn ang="0">
                    <a:pos x="0" y="533"/>
                  </a:cxn>
                  <a:cxn ang="0">
                    <a:pos x="419" y="635"/>
                  </a:cxn>
                  <a:cxn ang="0">
                    <a:pos x="453" y="521"/>
                  </a:cxn>
                  <a:cxn ang="0">
                    <a:pos x="493" y="413"/>
                  </a:cxn>
                  <a:cxn ang="0">
                    <a:pos x="538" y="306"/>
                  </a:cxn>
                  <a:cxn ang="0">
                    <a:pos x="589" y="204"/>
                  </a:cxn>
                  <a:cxn ang="0">
                    <a:pos x="589" y="204"/>
                  </a:cxn>
                </a:cxnLst>
                <a:rect l="0" t="0" r="r" b="b"/>
                <a:pathLst>
                  <a:path w="589" h="635">
                    <a:moveTo>
                      <a:pt x="589" y="204"/>
                    </a:moveTo>
                    <a:lnTo>
                      <a:pt x="204" y="0"/>
                    </a:lnTo>
                    <a:lnTo>
                      <a:pt x="141" y="124"/>
                    </a:lnTo>
                    <a:lnTo>
                      <a:pt x="85" y="260"/>
                    </a:lnTo>
                    <a:lnTo>
                      <a:pt x="39" y="391"/>
                    </a:lnTo>
                    <a:lnTo>
                      <a:pt x="0" y="533"/>
                    </a:lnTo>
                    <a:lnTo>
                      <a:pt x="419" y="635"/>
                    </a:lnTo>
                    <a:lnTo>
                      <a:pt x="453" y="521"/>
                    </a:lnTo>
                    <a:lnTo>
                      <a:pt x="493" y="413"/>
                    </a:lnTo>
                    <a:lnTo>
                      <a:pt x="538" y="306"/>
                    </a:lnTo>
                    <a:lnTo>
                      <a:pt x="589" y="204"/>
                    </a:lnTo>
                    <a:lnTo>
                      <a:pt x="589" y="204"/>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8" name="Freeform 19"/>
              <p:cNvSpPr>
                <a:spLocks/>
              </p:cNvSpPr>
              <p:nvPr/>
            </p:nvSpPr>
            <p:spPr bwMode="gray">
              <a:xfrm>
                <a:off x="-5370511" y="9729790"/>
                <a:ext cx="1054101" cy="989013"/>
              </a:xfrm>
              <a:custGeom>
                <a:avLst/>
                <a:gdLst/>
                <a:ahLst/>
                <a:cxnLst>
                  <a:cxn ang="0">
                    <a:pos x="0" y="215"/>
                  </a:cxn>
                  <a:cxn ang="0">
                    <a:pos x="153" y="623"/>
                  </a:cxn>
                  <a:cxn ang="0">
                    <a:pos x="290" y="567"/>
                  </a:cxn>
                  <a:cxn ang="0">
                    <a:pos x="420" y="504"/>
                  </a:cxn>
                  <a:cxn ang="0">
                    <a:pos x="545" y="436"/>
                  </a:cxn>
                  <a:cxn ang="0">
                    <a:pos x="664" y="357"/>
                  </a:cxn>
                  <a:cxn ang="0">
                    <a:pos x="414" y="0"/>
                  </a:cxn>
                  <a:cxn ang="0">
                    <a:pos x="318" y="62"/>
                  </a:cxn>
                  <a:cxn ang="0">
                    <a:pos x="216" y="119"/>
                  </a:cxn>
                  <a:cxn ang="0">
                    <a:pos x="108" y="170"/>
                  </a:cxn>
                  <a:cxn ang="0">
                    <a:pos x="0" y="215"/>
                  </a:cxn>
                  <a:cxn ang="0">
                    <a:pos x="0" y="215"/>
                  </a:cxn>
                </a:cxnLst>
                <a:rect l="0" t="0" r="r" b="b"/>
                <a:pathLst>
                  <a:path w="664" h="623">
                    <a:moveTo>
                      <a:pt x="0" y="215"/>
                    </a:moveTo>
                    <a:lnTo>
                      <a:pt x="153" y="623"/>
                    </a:lnTo>
                    <a:lnTo>
                      <a:pt x="290" y="567"/>
                    </a:lnTo>
                    <a:lnTo>
                      <a:pt x="420" y="504"/>
                    </a:lnTo>
                    <a:lnTo>
                      <a:pt x="545" y="436"/>
                    </a:lnTo>
                    <a:lnTo>
                      <a:pt x="664" y="357"/>
                    </a:lnTo>
                    <a:lnTo>
                      <a:pt x="414" y="0"/>
                    </a:lnTo>
                    <a:lnTo>
                      <a:pt x="318" y="62"/>
                    </a:lnTo>
                    <a:lnTo>
                      <a:pt x="216" y="119"/>
                    </a:lnTo>
                    <a:lnTo>
                      <a:pt x="108" y="170"/>
                    </a:lnTo>
                    <a:lnTo>
                      <a:pt x="0" y="215"/>
                    </a:lnTo>
                    <a:lnTo>
                      <a:pt x="0" y="215"/>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49" name="Freeform 20"/>
              <p:cNvSpPr>
                <a:spLocks/>
              </p:cNvSpPr>
              <p:nvPr/>
            </p:nvSpPr>
            <p:spPr bwMode="gray">
              <a:xfrm>
                <a:off x="-4713285" y="9242427"/>
                <a:ext cx="1071564" cy="1054100"/>
              </a:xfrm>
              <a:custGeom>
                <a:avLst/>
                <a:gdLst/>
                <a:ahLst/>
                <a:cxnLst>
                  <a:cxn ang="0">
                    <a:pos x="0" y="307"/>
                  </a:cxn>
                  <a:cxn ang="0">
                    <a:pos x="250" y="664"/>
                  </a:cxn>
                  <a:cxn ang="0">
                    <a:pos x="363" y="579"/>
                  </a:cxn>
                  <a:cxn ang="0">
                    <a:pos x="471" y="488"/>
                  </a:cxn>
                  <a:cxn ang="0">
                    <a:pos x="579" y="392"/>
                  </a:cxn>
                  <a:cxn ang="0">
                    <a:pos x="675" y="290"/>
                  </a:cxn>
                  <a:cxn ang="0">
                    <a:pos x="352" y="0"/>
                  </a:cxn>
                  <a:cxn ang="0">
                    <a:pos x="187" y="165"/>
                  </a:cxn>
                  <a:cxn ang="0">
                    <a:pos x="0" y="307"/>
                  </a:cxn>
                  <a:cxn ang="0">
                    <a:pos x="0" y="307"/>
                  </a:cxn>
                </a:cxnLst>
                <a:rect l="0" t="0" r="r" b="b"/>
                <a:pathLst>
                  <a:path w="675" h="664">
                    <a:moveTo>
                      <a:pt x="0" y="307"/>
                    </a:moveTo>
                    <a:lnTo>
                      <a:pt x="250" y="664"/>
                    </a:lnTo>
                    <a:lnTo>
                      <a:pt x="363" y="579"/>
                    </a:lnTo>
                    <a:lnTo>
                      <a:pt x="471" y="488"/>
                    </a:lnTo>
                    <a:lnTo>
                      <a:pt x="579" y="392"/>
                    </a:lnTo>
                    <a:lnTo>
                      <a:pt x="675" y="290"/>
                    </a:lnTo>
                    <a:lnTo>
                      <a:pt x="352" y="0"/>
                    </a:lnTo>
                    <a:lnTo>
                      <a:pt x="187" y="165"/>
                    </a:lnTo>
                    <a:lnTo>
                      <a:pt x="0" y="307"/>
                    </a:lnTo>
                    <a:lnTo>
                      <a:pt x="0" y="307"/>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0" name="Freeform 21"/>
              <p:cNvSpPr>
                <a:spLocks/>
              </p:cNvSpPr>
              <p:nvPr/>
            </p:nvSpPr>
            <p:spPr bwMode="gray">
              <a:xfrm>
                <a:off x="-6081712" y="10071102"/>
                <a:ext cx="954089" cy="855663"/>
              </a:xfrm>
              <a:custGeom>
                <a:avLst/>
                <a:gdLst/>
                <a:ahLst/>
                <a:cxnLst>
                  <a:cxn ang="0">
                    <a:pos x="0" y="108"/>
                  </a:cxn>
                  <a:cxn ang="0">
                    <a:pos x="51" y="539"/>
                  </a:cxn>
                  <a:cxn ang="0">
                    <a:pos x="193" y="522"/>
                  </a:cxn>
                  <a:cxn ang="0">
                    <a:pos x="335" y="488"/>
                  </a:cxn>
                  <a:cxn ang="0">
                    <a:pos x="471" y="454"/>
                  </a:cxn>
                  <a:cxn ang="0">
                    <a:pos x="601" y="408"/>
                  </a:cxn>
                  <a:cxn ang="0">
                    <a:pos x="448" y="0"/>
                  </a:cxn>
                  <a:cxn ang="0">
                    <a:pos x="341" y="40"/>
                  </a:cxn>
                  <a:cxn ang="0">
                    <a:pos x="227" y="68"/>
                  </a:cxn>
                  <a:cxn ang="0">
                    <a:pos x="114" y="91"/>
                  </a:cxn>
                  <a:cxn ang="0">
                    <a:pos x="0" y="108"/>
                  </a:cxn>
                  <a:cxn ang="0">
                    <a:pos x="0" y="108"/>
                  </a:cxn>
                </a:cxnLst>
                <a:rect l="0" t="0" r="r" b="b"/>
                <a:pathLst>
                  <a:path w="601" h="539">
                    <a:moveTo>
                      <a:pt x="0" y="108"/>
                    </a:moveTo>
                    <a:lnTo>
                      <a:pt x="51" y="539"/>
                    </a:lnTo>
                    <a:lnTo>
                      <a:pt x="193" y="522"/>
                    </a:lnTo>
                    <a:lnTo>
                      <a:pt x="335" y="488"/>
                    </a:lnTo>
                    <a:lnTo>
                      <a:pt x="471" y="454"/>
                    </a:lnTo>
                    <a:lnTo>
                      <a:pt x="601" y="408"/>
                    </a:lnTo>
                    <a:lnTo>
                      <a:pt x="448" y="0"/>
                    </a:lnTo>
                    <a:lnTo>
                      <a:pt x="341" y="40"/>
                    </a:lnTo>
                    <a:lnTo>
                      <a:pt x="227" y="68"/>
                    </a:lnTo>
                    <a:lnTo>
                      <a:pt x="114" y="91"/>
                    </a:lnTo>
                    <a:lnTo>
                      <a:pt x="0" y="108"/>
                    </a:lnTo>
                    <a:lnTo>
                      <a:pt x="0" y="108"/>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1" name="Freeform 22"/>
              <p:cNvSpPr>
                <a:spLocks/>
              </p:cNvSpPr>
              <p:nvPr/>
            </p:nvSpPr>
            <p:spPr bwMode="gray">
              <a:xfrm>
                <a:off x="-3740147" y="7947026"/>
                <a:ext cx="935039" cy="1008063"/>
              </a:xfrm>
              <a:custGeom>
                <a:avLst/>
                <a:gdLst/>
                <a:ahLst/>
                <a:cxnLst>
                  <a:cxn ang="0">
                    <a:pos x="0" y="431"/>
                  </a:cxn>
                  <a:cxn ang="0">
                    <a:pos x="385" y="635"/>
                  </a:cxn>
                  <a:cxn ang="0">
                    <a:pos x="448" y="505"/>
                  </a:cxn>
                  <a:cxn ang="0">
                    <a:pos x="504" y="374"/>
                  </a:cxn>
                  <a:cxn ang="0">
                    <a:pos x="550" y="244"/>
                  </a:cxn>
                  <a:cxn ang="0">
                    <a:pos x="589" y="102"/>
                  </a:cxn>
                  <a:cxn ang="0">
                    <a:pos x="170" y="0"/>
                  </a:cxn>
                  <a:cxn ang="0">
                    <a:pos x="136" y="113"/>
                  </a:cxn>
                  <a:cxn ang="0">
                    <a:pos x="96" y="221"/>
                  </a:cxn>
                  <a:cxn ang="0">
                    <a:pos x="51" y="329"/>
                  </a:cxn>
                  <a:cxn ang="0">
                    <a:pos x="0" y="431"/>
                  </a:cxn>
                  <a:cxn ang="0">
                    <a:pos x="0" y="431"/>
                  </a:cxn>
                </a:cxnLst>
                <a:rect l="0" t="0" r="r" b="b"/>
                <a:pathLst>
                  <a:path w="589" h="635">
                    <a:moveTo>
                      <a:pt x="0" y="431"/>
                    </a:moveTo>
                    <a:lnTo>
                      <a:pt x="385" y="635"/>
                    </a:lnTo>
                    <a:lnTo>
                      <a:pt x="448" y="505"/>
                    </a:lnTo>
                    <a:lnTo>
                      <a:pt x="504" y="374"/>
                    </a:lnTo>
                    <a:lnTo>
                      <a:pt x="550" y="244"/>
                    </a:lnTo>
                    <a:lnTo>
                      <a:pt x="589" y="102"/>
                    </a:lnTo>
                    <a:lnTo>
                      <a:pt x="170" y="0"/>
                    </a:lnTo>
                    <a:lnTo>
                      <a:pt x="136" y="113"/>
                    </a:lnTo>
                    <a:lnTo>
                      <a:pt x="96" y="221"/>
                    </a:lnTo>
                    <a:lnTo>
                      <a:pt x="51" y="329"/>
                    </a:lnTo>
                    <a:lnTo>
                      <a:pt x="0" y="431"/>
                    </a:lnTo>
                    <a:lnTo>
                      <a:pt x="0" y="431"/>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2" name="Freeform 23"/>
              <p:cNvSpPr>
                <a:spLocks/>
              </p:cNvSpPr>
              <p:nvPr/>
            </p:nvSpPr>
            <p:spPr bwMode="gray">
              <a:xfrm>
                <a:off x="-10202867" y="7191376"/>
                <a:ext cx="773113" cy="900113"/>
              </a:xfrm>
              <a:custGeom>
                <a:avLst/>
                <a:gdLst/>
                <a:ahLst/>
                <a:cxnLst>
                  <a:cxn ang="0">
                    <a:pos x="448" y="238"/>
                  </a:cxn>
                  <a:cxn ang="0">
                    <a:pos x="436" y="119"/>
                  </a:cxn>
                  <a:cxn ang="0">
                    <a:pos x="431" y="6"/>
                  </a:cxn>
                  <a:cxn ang="0">
                    <a:pos x="0" y="0"/>
                  </a:cxn>
                  <a:cxn ang="0">
                    <a:pos x="0" y="147"/>
                  </a:cxn>
                  <a:cxn ang="0">
                    <a:pos x="17" y="289"/>
                  </a:cxn>
                  <a:cxn ang="0">
                    <a:pos x="34" y="431"/>
                  </a:cxn>
                  <a:cxn ang="0">
                    <a:pos x="62" y="567"/>
                  </a:cxn>
                  <a:cxn ang="0">
                    <a:pos x="487" y="465"/>
                  </a:cxn>
                  <a:cxn ang="0">
                    <a:pos x="465" y="351"/>
                  </a:cxn>
                  <a:cxn ang="0">
                    <a:pos x="448" y="238"/>
                  </a:cxn>
                  <a:cxn ang="0">
                    <a:pos x="448" y="238"/>
                  </a:cxn>
                </a:cxnLst>
                <a:rect l="0" t="0" r="r" b="b"/>
                <a:pathLst>
                  <a:path w="487" h="567">
                    <a:moveTo>
                      <a:pt x="448" y="238"/>
                    </a:moveTo>
                    <a:lnTo>
                      <a:pt x="436" y="119"/>
                    </a:lnTo>
                    <a:lnTo>
                      <a:pt x="431" y="6"/>
                    </a:lnTo>
                    <a:lnTo>
                      <a:pt x="0" y="0"/>
                    </a:lnTo>
                    <a:lnTo>
                      <a:pt x="0" y="147"/>
                    </a:lnTo>
                    <a:lnTo>
                      <a:pt x="17" y="289"/>
                    </a:lnTo>
                    <a:lnTo>
                      <a:pt x="34" y="431"/>
                    </a:lnTo>
                    <a:lnTo>
                      <a:pt x="62" y="567"/>
                    </a:lnTo>
                    <a:lnTo>
                      <a:pt x="487" y="465"/>
                    </a:lnTo>
                    <a:lnTo>
                      <a:pt x="465" y="351"/>
                    </a:lnTo>
                    <a:lnTo>
                      <a:pt x="448" y="238"/>
                    </a:lnTo>
                    <a:lnTo>
                      <a:pt x="448" y="238"/>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3" name="Freeform 24"/>
              <p:cNvSpPr>
                <a:spLocks/>
              </p:cNvSpPr>
              <p:nvPr/>
            </p:nvSpPr>
            <p:spPr bwMode="gray">
              <a:xfrm>
                <a:off x="-4154485" y="8631239"/>
                <a:ext cx="1025526" cy="1071563"/>
              </a:xfrm>
              <a:custGeom>
                <a:avLst/>
                <a:gdLst/>
                <a:ahLst/>
                <a:cxnLst>
                  <a:cxn ang="0">
                    <a:pos x="0" y="385"/>
                  </a:cxn>
                  <a:cxn ang="0">
                    <a:pos x="323" y="675"/>
                  </a:cxn>
                  <a:cxn ang="0">
                    <a:pos x="414" y="561"/>
                  </a:cxn>
                  <a:cxn ang="0">
                    <a:pos x="499" y="448"/>
                  </a:cxn>
                  <a:cxn ang="0">
                    <a:pos x="578" y="329"/>
                  </a:cxn>
                  <a:cxn ang="0">
                    <a:pos x="646" y="204"/>
                  </a:cxn>
                  <a:cxn ang="0">
                    <a:pos x="261" y="0"/>
                  </a:cxn>
                  <a:cxn ang="0">
                    <a:pos x="204" y="102"/>
                  </a:cxn>
                  <a:cxn ang="0">
                    <a:pos x="142" y="198"/>
                  </a:cxn>
                  <a:cxn ang="0">
                    <a:pos x="74" y="295"/>
                  </a:cxn>
                  <a:cxn ang="0">
                    <a:pos x="0" y="385"/>
                  </a:cxn>
                  <a:cxn ang="0">
                    <a:pos x="0" y="385"/>
                  </a:cxn>
                </a:cxnLst>
                <a:rect l="0" t="0" r="r" b="b"/>
                <a:pathLst>
                  <a:path w="646" h="675">
                    <a:moveTo>
                      <a:pt x="0" y="385"/>
                    </a:moveTo>
                    <a:lnTo>
                      <a:pt x="323" y="675"/>
                    </a:lnTo>
                    <a:lnTo>
                      <a:pt x="414" y="561"/>
                    </a:lnTo>
                    <a:lnTo>
                      <a:pt x="499" y="448"/>
                    </a:lnTo>
                    <a:lnTo>
                      <a:pt x="578" y="329"/>
                    </a:lnTo>
                    <a:lnTo>
                      <a:pt x="646" y="204"/>
                    </a:lnTo>
                    <a:lnTo>
                      <a:pt x="261" y="0"/>
                    </a:lnTo>
                    <a:lnTo>
                      <a:pt x="204" y="102"/>
                    </a:lnTo>
                    <a:lnTo>
                      <a:pt x="142" y="198"/>
                    </a:lnTo>
                    <a:lnTo>
                      <a:pt x="74" y="295"/>
                    </a:lnTo>
                    <a:lnTo>
                      <a:pt x="0" y="385"/>
                    </a:lnTo>
                    <a:lnTo>
                      <a:pt x="0" y="385"/>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4" name="Freeform 25"/>
              <p:cNvSpPr>
                <a:spLocks/>
              </p:cNvSpPr>
              <p:nvPr/>
            </p:nvSpPr>
            <p:spPr bwMode="gray">
              <a:xfrm>
                <a:off x="-6918326" y="10242552"/>
                <a:ext cx="917576" cy="711200"/>
              </a:xfrm>
              <a:custGeom>
                <a:avLst/>
                <a:gdLst/>
                <a:ahLst/>
                <a:cxnLst>
                  <a:cxn ang="0">
                    <a:pos x="57" y="0"/>
                  </a:cxn>
                  <a:cxn ang="0">
                    <a:pos x="0" y="431"/>
                  </a:cxn>
                  <a:cxn ang="0">
                    <a:pos x="142" y="448"/>
                  </a:cxn>
                  <a:cxn ang="0">
                    <a:pos x="284" y="448"/>
                  </a:cxn>
                  <a:cxn ang="0">
                    <a:pos x="431" y="448"/>
                  </a:cxn>
                  <a:cxn ang="0">
                    <a:pos x="578" y="431"/>
                  </a:cxn>
                  <a:cxn ang="0">
                    <a:pos x="527" y="0"/>
                  </a:cxn>
                  <a:cxn ang="0">
                    <a:pos x="408" y="11"/>
                  </a:cxn>
                  <a:cxn ang="0">
                    <a:pos x="289" y="17"/>
                  </a:cxn>
                  <a:cxn ang="0">
                    <a:pos x="170" y="11"/>
                  </a:cxn>
                  <a:cxn ang="0">
                    <a:pos x="57" y="0"/>
                  </a:cxn>
                  <a:cxn ang="0">
                    <a:pos x="57" y="0"/>
                  </a:cxn>
                </a:cxnLst>
                <a:rect l="0" t="0" r="r" b="b"/>
                <a:pathLst>
                  <a:path w="578" h="448">
                    <a:moveTo>
                      <a:pt x="57" y="0"/>
                    </a:moveTo>
                    <a:lnTo>
                      <a:pt x="0" y="431"/>
                    </a:lnTo>
                    <a:lnTo>
                      <a:pt x="142" y="448"/>
                    </a:lnTo>
                    <a:lnTo>
                      <a:pt x="284" y="448"/>
                    </a:lnTo>
                    <a:lnTo>
                      <a:pt x="431" y="448"/>
                    </a:lnTo>
                    <a:lnTo>
                      <a:pt x="578" y="431"/>
                    </a:lnTo>
                    <a:lnTo>
                      <a:pt x="527" y="0"/>
                    </a:lnTo>
                    <a:lnTo>
                      <a:pt x="408" y="11"/>
                    </a:lnTo>
                    <a:lnTo>
                      <a:pt x="289" y="17"/>
                    </a:lnTo>
                    <a:lnTo>
                      <a:pt x="170" y="11"/>
                    </a:lnTo>
                    <a:lnTo>
                      <a:pt x="57" y="0"/>
                    </a:lnTo>
                    <a:lnTo>
                      <a:pt x="57" y="0"/>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5" name="Freeform 26"/>
              <p:cNvSpPr>
                <a:spLocks/>
              </p:cNvSpPr>
              <p:nvPr/>
            </p:nvSpPr>
            <p:spPr bwMode="gray">
              <a:xfrm>
                <a:off x="-9267828" y="9234489"/>
                <a:ext cx="1071564" cy="1052513"/>
              </a:xfrm>
              <a:custGeom>
                <a:avLst/>
                <a:gdLst/>
                <a:ahLst/>
                <a:cxnLst>
                  <a:cxn ang="0">
                    <a:pos x="324" y="0"/>
                  </a:cxn>
                  <a:cxn ang="0">
                    <a:pos x="0" y="283"/>
                  </a:cxn>
                  <a:cxn ang="0">
                    <a:pos x="97" y="391"/>
                  </a:cxn>
                  <a:cxn ang="0">
                    <a:pos x="199" y="487"/>
                  </a:cxn>
                  <a:cxn ang="0">
                    <a:pos x="312" y="578"/>
                  </a:cxn>
                  <a:cxn ang="0">
                    <a:pos x="426" y="663"/>
                  </a:cxn>
                  <a:cxn ang="0">
                    <a:pos x="675" y="306"/>
                  </a:cxn>
                  <a:cxn ang="0">
                    <a:pos x="579" y="238"/>
                  </a:cxn>
                  <a:cxn ang="0">
                    <a:pos x="488" y="164"/>
                  </a:cxn>
                  <a:cxn ang="0">
                    <a:pos x="324" y="0"/>
                  </a:cxn>
                  <a:cxn ang="0">
                    <a:pos x="324" y="0"/>
                  </a:cxn>
                </a:cxnLst>
                <a:rect l="0" t="0" r="r" b="b"/>
                <a:pathLst>
                  <a:path w="675" h="663">
                    <a:moveTo>
                      <a:pt x="324" y="0"/>
                    </a:moveTo>
                    <a:lnTo>
                      <a:pt x="0" y="283"/>
                    </a:lnTo>
                    <a:lnTo>
                      <a:pt x="97" y="391"/>
                    </a:lnTo>
                    <a:lnTo>
                      <a:pt x="199" y="487"/>
                    </a:lnTo>
                    <a:lnTo>
                      <a:pt x="312" y="578"/>
                    </a:lnTo>
                    <a:lnTo>
                      <a:pt x="426" y="663"/>
                    </a:lnTo>
                    <a:lnTo>
                      <a:pt x="675" y="306"/>
                    </a:lnTo>
                    <a:lnTo>
                      <a:pt x="579" y="238"/>
                    </a:lnTo>
                    <a:lnTo>
                      <a:pt x="488" y="164"/>
                    </a:lnTo>
                    <a:lnTo>
                      <a:pt x="324" y="0"/>
                    </a:lnTo>
                    <a:lnTo>
                      <a:pt x="324" y="0"/>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6" name="Freeform 27"/>
              <p:cNvSpPr>
                <a:spLocks/>
              </p:cNvSpPr>
              <p:nvPr/>
            </p:nvSpPr>
            <p:spPr bwMode="gray">
              <a:xfrm>
                <a:off x="-10104442" y="7929564"/>
                <a:ext cx="936626" cy="1008063"/>
              </a:xfrm>
              <a:custGeom>
                <a:avLst/>
                <a:gdLst/>
                <a:ahLst/>
                <a:cxnLst>
                  <a:cxn ang="0">
                    <a:pos x="425" y="0"/>
                  </a:cxn>
                  <a:cxn ang="0">
                    <a:pos x="0" y="102"/>
                  </a:cxn>
                  <a:cxn ang="0">
                    <a:pos x="40" y="244"/>
                  </a:cxn>
                  <a:cxn ang="0">
                    <a:pos x="85" y="380"/>
                  </a:cxn>
                  <a:cxn ang="0">
                    <a:pos x="142" y="510"/>
                  </a:cxn>
                  <a:cxn ang="0">
                    <a:pos x="204" y="635"/>
                  </a:cxn>
                  <a:cxn ang="0">
                    <a:pos x="590" y="436"/>
                  </a:cxn>
                  <a:cxn ang="0">
                    <a:pos x="539" y="334"/>
                  </a:cxn>
                  <a:cxn ang="0">
                    <a:pos x="493" y="227"/>
                  </a:cxn>
                  <a:cxn ang="0">
                    <a:pos x="459" y="113"/>
                  </a:cxn>
                  <a:cxn ang="0">
                    <a:pos x="425" y="0"/>
                  </a:cxn>
                  <a:cxn ang="0">
                    <a:pos x="425" y="0"/>
                  </a:cxn>
                </a:cxnLst>
                <a:rect l="0" t="0" r="r" b="b"/>
                <a:pathLst>
                  <a:path w="590" h="635">
                    <a:moveTo>
                      <a:pt x="425" y="0"/>
                    </a:moveTo>
                    <a:lnTo>
                      <a:pt x="0" y="102"/>
                    </a:lnTo>
                    <a:lnTo>
                      <a:pt x="40" y="244"/>
                    </a:lnTo>
                    <a:lnTo>
                      <a:pt x="85" y="380"/>
                    </a:lnTo>
                    <a:lnTo>
                      <a:pt x="142" y="510"/>
                    </a:lnTo>
                    <a:lnTo>
                      <a:pt x="204" y="635"/>
                    </a:lnTo>
                    <a:lnTo>
                      <a:pt x="590" y="436"/>
                    </a:lnTo>
                    <a:lnTo>
                      <a:pt x="539" y="334"/>
                    </a:lnTo>
                    <a:lnTo>
                      <a:pt x="493" y="227"/>
                    </a:lnTo>
                    <a:lnTo>
                      <a:pt x="459" y="113"/>
                    </a:lnTo>
                    <a:lnTo>
                      <a:pt x="425" y="0"/>
                    </a:lnTo>
                    <a:lnTo>
                      <a:pt x="425" y="0"/>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7" name="Freeform 28"/>
              <p:cNvSpPr>
                <a:spLocks/>
              </p:cNvSpPr>
              <p:nvPr/>
            </p:nvSpPr>
            <p:spPr bwMode="gray">
              <a:xfrm>
                <a:off x="-7791452" y="10061577"/>
                <a:ext cx="963614" cy="865188"/>
              </a:xfrm>
              <a:custGeom>
                <a:avLst/>
                <a:gdLst/>
                <a:ahLst/>
                <a:cxnLst>
                  <a:cxn ang="0">
                    <a:pos x="153" y="0"/>
                  </a:cxn>
                  <a:cxn ang="0">
                    <a:pos x="0" y="409"/>
                  </a:cxn>
                  <a:cxn ang="0">
                    <a:pos x="131" y="454"/>
                  </a:cxn>
                  <a:cxn ang="0">
                    <a:pos x="272" y="494"/>
                  </a:cxn>
                  <a:cxn ang="0">
                    <a:pos x="408" y="522"/>
                  </a:cxn>
                  <a:cxn ang="0">
                    <a:pos x="550" y="545"/>
                  </a:cxn>
                  <a:cxn ang="0">
                    <a:pos x="607" y="114"/>
                  </a:cxn>
                  <a:cxn ang="0">
                    <a:pos x="488" y="97"/>
                  </a:cxn>
                  <a:cxn ang="0">
                    <a:pos x="374" y="74"/>
                  </a:cxn>
                  <a:cxn ang="0">
                    <a:pos x="261" y="40"/>
                  </a:cxn>
                  <a:cxn ang="0">
                    <a:pos x="153" y="0"/>
                  </a:cxn>
                  <a:cxn ang="0">
                    <a:pos x="153" y="0"/>
                  </a:cxn>
                </a:cxnLst>
                <a:rect l="0" t="0" r="r" b="b"/>
                <a:pathLst>
                  <a:path w="607" h="545">
                    <a:moveTo>
                      <a:pt x="153" y="0"/>
                    </a:moveTo>
                    <a:lnTo>
                      <a:pt x="0" y="409"/>
                    </a:lnTo>
                    <a:lnTo>
                      <a:pt x="131" y="454"/>
                    </a:lnTo>
                    <a:lnTo>
                      <a:pt x="272" y="494"/>
                    </a:lnTo>
                    <a:lnTo>
                      <a:pt x="408" y="522"/>
                    </a:lnTo>
                    <a:lnTo>
                      <a:pt x="550" y="545"/>
                    </a:lnTo>
                    <a:lnTo>
                      <a:pt x="607" y="114"/>
                    </a:lnTo>
                    <a:lnTo>
                      <a:pt x="488" y="97"/>
                    </a:lnTo>
                    <a:lnTo>
                      <a:pt x="374" y="74"/>
                    </a:lnTo>
                    <a:lnTo>
                      <a:pt x="261" y="40"/>
                    </a:lnTo>
                    <a:lnTo>
                      <a:pt x="153" y="0"/>
                    </a:lnTo>
                    <a:lnTo>
                      <a:pt x="153" y="0"/>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8" name="Freeform 29"/>
              <p:cNvSpPr>
                <a:spLocks/>
              </p:cNvSpPr>
              <p:nvPr/>
            </p:nvSpPr>
            <p:spPr bwMode="gray">
              <a:xfrm>
                <a:off x="-3470271" y="7208839"/>
                <a:ext cx="773113" cy="900113"/>
              </a:xfrm>
              <a:custGeom>
                <a:avLst/>
                <a:gdLst/>
                <a:ahLst/>
                <a:cxnLst>
                  <a:cxn ang="0">
                    <a:pos x="56" y="0"/>
                  </a:cxn>
                  <a:cxn ang="0">
                    <a:pos x="51" y="119"/>
                  </a:cxn>
                  <a:cxn ang="0">
                    <a:pos x="39" y="238"/>
                  </a:cxn>
                  <a:cxn ang="0">
                    <a:pos x="22" y="352"/>
                  </a:cxn>
                  <a:cxn ang="0">
                    <a:pos x="0" y="465"/>
                  </a:cxn>
                  <a:cxn ang="0">
                    <a:pos x="419" y="567"/>
                  </a:cxn>
                  <a:cxn ang="0">
                    <a:pos x="448" y="431"/>
                  </a:cxn>
                  <a:cxn ang="0">
                    <a:pos x="470" y="289"/>
                  </a:cxn>
                  <a:cxn ang="0">
                    <a:pos x="487" y="148"/>
                  </a:cxn>
                  <a:cxn ang="0">
                    <a:pos x="487" y="0"/>
                  </a:cxn>
                  <a:cxn ang="0">
                    <a:pos x="56" y="0"/>
                  </a:cxn>
                  <a:cxn ang="0">
                    <a:pos x="56" y="0"/>
                  </a:cxn>
                </a:cxnLst>
                <a:rect l="0" t="0" r="r" b="b"/>
                <a:pathLst>
                  <a:path w="487" h="567">
                    <a:moveTo>
                      <a:pt x="56" y="0"/>
                    </a:moveTo>
                    <a:lnTo>
                      <a:pt x="51" y="119"/>
                    </a:lnTo>
                    <a:lnTo>
                      <a:pt x="39" y="238"/>
                    </a:lnTo>
                    <a:lnTo>
                      <a:pt x="22" y="352"/>
                    </a:lnTo>
                    <a:lnTo>
                      <a:pt x="0" y="465"/>
                    </a:lnTo>
                    <a:lnTo>
                      <a:pt x="419" y="567"/>
                    </a:lnTo>
                    <a:lnTo>
                      <a:pt x="448" y="431"/>
                    </a:lnTo>
                    <a:lnTo>
                      <a:pt x="470" y="289"/>
                    </a:lnTo>
                    <a:lnTo>
                      <a:pt x="487" y="148"/>
                    </a:lnTo>
                    <a:lnTo>
                      <a:pt x="487" y="0"/>
                    </a:lnTo>
                    <a:lnTo>
                      <a:pt x="56" y="0"/>
                    </a:lnTo>
                    <a:lnTo>
                      <a:pt x="56" y="0"/>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59" name="Freeform 30"/>
              <p:cNvSpPr>
                <a:spLocks/>
              </p:cNvSpPr>
              <p:nvPr/>
            </p:nvSpPr>
            <p:spPr bwMode="gray">
              <a:xfrm>
                <a:off x="-9780591" y="8621714"/>
                <a:ext cx="1027114" cy="1062038"/>
              </a:xfrm>
              <a:custGeom>
                <a:avLst/>
                <a:gdLst/>
                <a:ahLst/>
                <a:cxnLst>
                  <a:cxn ang="0">
                    <a:pos x="386" y="0"/>
                  </a:cxn>
                  <a:cxn ang="0">
                    <a:pos x="0" y="199"/>
                  </a:cxn>
                  <a:cxn ang="0">
                    <a:pos x="68" y="323"/>
                  </a:cxn>
                  <a:cxn ang="0">
                    <a:pos x="148" y="448"/>
                  </a:cxn>
                  <a:cxn ang="0">
                    <a:pos x="233" y="562"/>
                  </a:cxn>
                  <a:cxn ang="0">
                    <a:pos x="323" y="669"/>
                  </a:cxn>
                  <a:cxn ang="0">
                    <a:pos x="647" y="386"/>
                  </a:cxn>
                  <a:cxn ang="0">
                    <a:pos x="505" y="199"/>
                  </a:cxn>
                  <a:cxn ang="0">
                    <a:pos x="442" y="102"/>
                  </a:cxn>
                  <a:cxn ang="0">
                    <a:pos x="386" y="0"/>
                  </a:cxn>
                  <a:cxn ang="0">
                    <a:pos x="386" y="0"/>
                  </a:cxn>
                </a:cxnLst>
                <a:rect l="0" t="0" r="r" b="b"/>
                <a:pathLst>
                  <a:path w="647" h="669">
                    <a:moveTo>
                      <a:pt x="386" y="0"/>
                    </a:moveTo>
                    <a:lnTo>
                      <a:pt x="0" y="199"/>
                    </a:lnTo>
                    <a:lnTo>
                      <a:pt x="68" y="323"/>
                    </a:lnTo>
                    <a:lnTo>
                      <a:pt x="148" y="448"/>
                    </a:lnTo>
                    <a:lnTo>
                      <a:pt x="233" y="562"/>
                    </a:lnTo>
                    <a:lnTo>
                      <a:pt x="323" y="669"/>
                    </a:lnTo>
                    <a:lnTo>
                      <a:pt x="647" y="386"/>
                    </a:lnTo>
                    <a:lnTo>
                      <a:pt x="505" y="199"/>
                    </a:lnTo>
                    <a:lnTo>
                      <a:pt x="442" y="102"/>
                    </a:lnTo>
                    <a:lnTo>
                      <a:pt x="386" y="0"/>
                    </a:lnTo>
                    <a:lnTo>
                      <a:pt x="386" y="0"/>
                    </a:lnTo>
                    <a:close/>
                  </a:path>
                </a:pathLst>
              </a:custGeom>
              <a:grpFill/>
              <a:ln w="6">
                <a:solidFill>
                  <a:srgbClr val="FFFFFF"/>
                </a:solidFill>
                <a:prstDash val="solid"/>
                <a:round/>
                <a:headEnd/>
                <a:tailEnd/>
              </a:ln>
            </p:spPr>
            <p:txBody>
              <a:bodyPr/>
              <a:lstStyle/>
              <a:p>
                <a:pPr>
                  <a:defRPr/>
                </a:pPr>
                <a:endParaRPr lang="en-US">
                  <a:cs typeface="Arial" charset="0"/>
                </a:endParaRPr>
              </a:p>
            </p:txBody>
          </p:sp>
          <p:sp>
            <p:nvSpPr>
              <p:cNvPr id="60" name="Freeform 31"/>
              <p:cNvSpPr>
                <a:spLocks/>
              </p:cNvSpPr>
              <p:nvPr/>
            </p:nvSpPr>
            <p:spPr bwMode="gray">
              <a:xfrm>
                <a:off x="-8591553" y="9720265"/>
                <a:ext cx="1042989" cy="990600"/>
              </a:xfrm>
              <a:custGeom>
                <a:avLst/>
                <a:gdLst/>
                <a:ahLst/>
                <a:cxnLst>
                  <a:cxn ang="0">
                    <a:pos x="249" y="0"/>
                  </a:cxn>
                  <a:cxn ang="0">
                    <a:pos x="0" y="357"/>
                  </a:cxn>
                  <a:cxn ang="0">
                    <a:pos x="119" y="436"/>
                  </a:cxn>
                  <a:cxn ang="0">
                    <a:pos x="243" y="505"/>
                  </a:cxn>
                  <a:cxn ang="0">
                    <a:pos x="374" y="567"/>
                  </a:cxn>
                  <a:cxn ang="0">
                    <a:pos x="504" y="624"/>
                  </a:cxn>
                  <a:cxn ang="0">
                    <a:pos x="657" y="215"/>
                  </a:cxn>
                  <a:cxn ang="0">
                    <a:pos x="550" y="170"/>
                  </a:cxn>
                  <a:cxn ang="0">
                    <a:pos x="447" y="119"/>
                  </a:cxn>
                  <a:cxn ang="0">
                    <a:pos x="345" y="62"/>
                  </a:cxn>
                  <a:cxn ang="0">
                    <a:pos x="249" y="0"/>
                  </a:cxn>
                  <a:cxn ang="0">
                    <a:pos x="249" y="0"/>
                  </a:cxn>
                </a:cxnLst>
                <a:rect l="0" t="0" r="r" b="b"/>
                <a:pathLst>
                  <a:path w="657" h="624">
                    <a:moveTo>
                      <a:pt x="249" y="0"/>
                    </a:moveTo>
                    <a:lnTo>
                      <a:pt x="0" y="357"/>
                    </a:lnTo>
                    <a:lnTo>
                      <a:pt x="119" y="436"/>
                    </a:lnTo>
                    <a:lnTo>
                      <a:pt x="243" y="505"/>
                    </a:lnTo>
                    <a:lnTo>
                      <a:pt x="374" y="567"/>
                    </a:lnTo>
                    <a:lnTo>
                      <a:pt x="504" y="624"/>
                    </a:lnTo>
                    <a:lnTo>
                      <a:pt x="657" y="215"/>
                    </a:lnTo>
                    <a:lnTo>
                      <a:pt x="550" y="170"/>
                    </a:lnTo>
                    <a:lnTo>
                      <a:pt x="447" y="119"/>
                    </a:lnTo>
                    <a:lnTo>
                      <a:pt x="345" y="62"/>
                    </a:lnTo>
                    <a:lnTo>
                      <a:pt x="249" y="0"/>
                    </a:lnTo>
                    <a:lnTo>
                      <a:pt x="249" y="0"/>
                    </a:lnTo>
                    <a:close/>
                  </a:path>
                </a:pathLst>
              </a:custGeom>
              <a:grpFill/>
              <a:ln w="6">
                <a:solidFill>
                  <a:srgbClr val="FFFFFF"/>
                </a:solidFill>
                <a:prstDash val="solid"/>
                <a:round/>
                <a:headEnd/>
                <a:tailEnd/>
              </a:ln>
            </p:spPr>
            <p:txBody>
              <a:bodyPr/>
              <a:lstStyle/>
              <a:p>
                <a:pPr>
                  <a:defRPr/>
                </a:pPr>
                <a:endParaRPr lang="en-US">
                  <a:cs typeface="Arial" charset="0"/>
                </a:endParaRPr>
              </a:p>
            </p:txBody>
          </p:sp>
        </p:grpSp>
        <p:grpSp>
          <p:nvGrpSpPr>
            <p:cNvPr id="28683" name="Gruppieren 125"/>
            <p:cNvGrpSpPr>
              <a:grpSpLocks/>
            </p:cNvGrpSpPr>
            <p:nvPr/>
          </p:nvGrpSpPr>
          <p:grpSpPr bwMode="auto">
            <a:xfrm>
              <a:off x="3121170" y="3315926"/>
              <a:ext cx="2612737" cy="2615593"/>
              <a:chOff x="-10077454" y="3573463"/>
              <a:chExt cx="7254884" cy="7262814"/>
            </a:xfrm>
          </p:grpSpPr>
          <p:sp>
            <p:nvSpPr>
              <p:cNvPr id="28684" name="Freeform 32"/>
              <p:cNvSpPr>
                <a:spLocks/>
              </p:cNvSpPr>
              <p:nvPr/>
            </p:nvSpPr>
            <p:spPr bwMode="gray">
              <a:xfrm>
                <a:off x="-7485064" y="3644900"/>
                <a:ext cx="422276" cy="512763"/>
              </a:xfrm>
              <a:custGeom>
                <a:avLst/>
                <a:gdLst>
                  <a:gd name="T0" fmla="*/ 2147483647 w 266"/>
                  <a:gd name="T1" fmla="*/ 2147483647 h 323"/>
                  <a:gd name="T2" fmla="*/ 2147483647 w 266"/>
                  <a:gd name="T3" fmla="*/ 2147483647 h 323"/>
                  <a:gd name="T4" fmla="*/ 2147483647 w 266"/>
                  <a:gd name="T5" fmla="*/ 2147483647 h 323"/>
                  <a:gd name="T6" fmla="*/ 2147483647 w 266"/>
                  <a:gd name="T7" fmla="*/ 2147483647 h 323"/>
                  <a:gd name="T8" fmla="*/ 2147483647 w 266"/>
                  <a:gd name="T9" fmla="*/ 2147483647 h 323"/>
                  <a:gd name="T10" fmla="*/ 0 w 266"/>
                  <a:gd name="T11" fmla="*/ 2147483647 h 323"/>
                  <a:gd name="T12" fmla="*/ 2147483647 w 266"/>
                  <a:gd name="T13" fmla="*/ 0 h 323"/>
                  <a:gd name="T14" fmla="*/ 2147483647 w 266"/>
                  <a:gd name="T15" fmla="*/ 2147483647 h 323"/>
                  <a:gd name="T16" fmla="*/ 2147483647 w 266"/>
                  <a:gd name="T17" fmla="*/ 2147483647 h 323"/>
                  <a:gd name="T18" fmla="*/ 2147483647 w 266"/>
                  <a:gd name="T19" fmla="*/ 2147483647 h 323"/>
                  <a:gd name="T20" fmla="*/ 2147483647 w 266"/>
                  <a:gd name="T21" fmla="*/ 2147483647 h 323"/>
                  <a:gd name="T22" fmla="*/ 2147483647 w 266"/>
                  <a:gd name="T23" fmla="*/ 2147483647 h 323"/>
                  <a:gd name="T24" fmla="*/ 2147483647 w 266"/>
                  <a:gd name="T25" fmla="*/ 2147483647 h 323"/>
                  <a:gd name="T26" fmla="*/ 2147483647 w 266"/>
                  <a:gd name="T27" fmla="*/ 2147483647 h 3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6" h="323">
                    <a:moveTo>
                      <a:pt x="51" y="323"/>
                    </a:moveTo>
                    <a:lnTo>
                      <a:pt x="45" y="289"/>
                    </a:lnTo>
                    <a:lnTo>
                      <a:pt x="142" y="79"/>
                    </a:lnTo>
                    <a:lnTo>
                      <a:pt x="159" y="40"/>
                    </a:lnTo>
                    <a:lnTo>
                      <a:pt x="6" y="79"/>
                    </a:lnTo>
                    <a:lnTo>
                      <a:pt x="0" y="45"/>
                    </a:lnTo>
                    <a:lnTo>
                      <a:pt x="198" y="0"/>
                    </a:lnTo>
                    <a:lnTo>
                      <a:pt x="204" y="34"/>
                    </a:lnTo>
                    <a:lnTo>
                      <a:pt x="96" y="261"/>
                    </a:lnTo>
                    <a:lnTo>
                      <a:pt x="85" y="284"/>
                    </a:lnTo>
                    <a:lnTo>
                      <a:pt x="261" y="238"/>
                    </a:lnTo>
                    <a:lnTo>
                      <a:pt x="266" y="272"/>
                    </a:lnTo>
                    <a:lnTo>
                      <a:pt x="51"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85" name="Freeform 33"/>
              <p:cNvSpPr>
                <a:spLocks/>
              </p:cNvSpPr>
              <p:nvPr/>
            </p:nvSpPr>
            <p:spPr bwMode="gray">
              <a:xfrm>
                <a:off x="-8331202" y="3897313"/>
                <a:ext cx="414338" cy="512763"/>
              </a:xfrm>
              <a:custGeom>
                <a:avLst/>
                <a:gdLst>
                  <a:gd name="T0" fmla="*/ 2147483647 w 261"/>
                  <a:gd name="T1" fmla="*/ 2147483647 h 323"/>
                  <a:gd name="T2" fmla="*/ 2147483647 w 261"/>
                  <a:gd name="T3" fmla="*/ 2147483647 h 323"/>
                  <a:gd name="T4" fmla="*/ 0 w 261"/>
                  <a:gd name="T5" fmla="*/ 2147483647 h 323"/>
                  <a:gd name="T6" fmla="*/ 2147483647 w 261"/>
                  <a:gd name="T7" fmla="*/ 2147483647 h 323"/>
                  <a:gd name="T8" fmla="*/ 2147483647 w 261"/>
                  <a:gd name="T9" fmla="*/ 2147483647 h 323"/>
                  <a:gd name="T10" fmla="*/ 2147483647 w 261"/>
                  <a:gd name="T11" fmla="*/ 2147483647 h 323"/>
                  <a:gd name="T12" fmla="*/ 2147483647 w 261"/>
                  <a:gd name="T13" fmla="*/ 2147483647 h 323"/>
                  <a:gd name="T14" fmla="*/ 2147483647 w 261"/>
                  <a:gd name="T15" fmla="*/ 2147483647 h 323"/>
                  <a:gd name="T16" fmla="*/ 2147483647 w 261"/>
                  <a:gd name="T17" fmla="*/ 0 h 323"/>
                  <a:gd name="T18" fmla="*/ 2147483647 w 261"/>
                  <a:gd name="T19" fmla="*/ 2147483647 h 323"/>
                  <a:gd name="T20" fmla="*/ 2147483647 w 261"/>
                  <a:gd name="T21" fmla="*/ 2147483647 h 323"/>
                  <a:gd name="T22" fmla="*/ 2147483647 w 261"/>
                  <a:gd name="T23" fmla="*/ 2147483647 h 323"/>
                  <a:gd name="T24" fmla="*/ 2147483647 w 261"/>
                  <a:gd name="T25" fmla="*/ 2147483647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1" h="323">
                    <a:moveTo>
                      <a:pt x="227" y="323"/>
                    </a:moveTo>
                    <a:lnTo>
                      <a:pt x="170" y="215"/>
                    </a:lnTo>
                    <a:lnTo>
                      <a:pt x="0" y="125"/>
                    </a:lnTo>
                    <a:lnTo>
                      <a:pt x="40" y="102"/>
                    </a:lnTo>
                    <a:lnTo>
                      <a:pt x="130" y="153"/>
                    </a:lnTo>
                    <a:lnTo>
                      <a:pt x="176" y="181"/>
                    </a:lnTo>
                    <a:lnTo>
                      <a:pt x="181" y="119"/>
                    </a:lnTo>
                    <a:lnTo>
                      <a:pt x="187" y="22"/>
                    </a:lnTo>
                    <a:lnTo>
                      <a:pt x="227" y="0"/>
                    </a:lnTo>
                    <a:lnTo>
                      <a:pt x="204" y="198"/>
                    </a:lnTo>
                    <a:lnTo>
                      <a:pt x="261" y="306"/>
                    </a:lnTo>
                    <a:lnTo>
                      <a:pt x="227"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86" name="Freeform 34"/>
              <p:cNvSpPr>
                <a:spLocks/>
              </p:cNvSpPr>
              <p:nvPr/>
            </p:nvSpPr>
            <p:spPr bwMode="gray">
              <a:xfrm>
                <a:off x="-9015416" y="4373563"/>
                <a:ext cx="593726" cy="593725"/>
              </a:xfrm>
              <a:custGeom>
                <a:avLst/>
                <a:gdLst>
                  <a:gd name="T0" fmla="*/ 2147483647 w 374"/>
                  <a:gd name="T1" fmla="*/ 2147483647 h 374"/>
                  <a:gd name="T2" fmla="*/ 2147483647 w 374"/>
                  <a:gd name="T3" fmla="*/ 2147483647 h 374"/>
                  <a:gd name="T4" fmla="*/ 0 w 374"/>
                  <a:gd name="T5" fmla="*/ 2147483647 h 374"/>
                  <a:gd name="T6" fmla="*/ 2147483647 w 374"/>
                  <a:gd name="T7" fmla="*/ 2147483647 h 374"/>
                  <a:gd name="T8" fmla="*/ 2147483647 w 374"/>
                  <a:gd name="T9" fmla="*/ 2147483647 h 374"/>
                  <a:gd name="T10" fmla="*/ 2147483647 w 374"/>
                  <a:gd name="T11" fmla="*/ 2147483647 h 374"/>
                  <a:gd name="T12" fmla="*/ 2147483647 w 374"/>
                  <a:gd name="T13" fmla="*/ 2147483647 h 374"/>
                  <a:gd name="T14" fmla="*/ 2147483647 w 374"/>
                  <a:gd name="T15" fmla="*/ 2147483647 h 374"/>
                  <a:gd name="T16" fmla="*/ 2147483647 w 374"/>
                  <a:gd name="T17" fmla="*/ 2147483647 h 374"/>
                  <a:gd name="T18" fmla="*/ 2147483647 w 374"/>
                  <a:gd name="T19" fmla="*/ 0 h 374"/>
                  <a:gd name="T20" fmla="*/ 2147483647 w 374"/>
                  <a:gd name="T21" fmla="*/ 2147483647 h 374"/>
                  <a:gd name="T22" fmla="*/ 2147483647 w 374"/>
                  <a:gd name="T23" fmla="*/ 2147483647 h 374"/>
                  <a:gd name="T24" fmla="*/ 2147483647 w 374"/>
                  <a:gd name="T25" fmla="*/ 2147483647 h 374"/>
                  <a:gd name="T26" fmla="*/ 2147483647 w 374"/>
                  <a:gd name="T27" fmla="*/ 2147483647 h 374"/>
                  <a:gd name="T28" fmla="*/ 2147483647 w 374"/>
                  <a:gd name="T29" fmla="*/ 2147483647 h 374"/>
                  <a:gd name="T30" fmla="*/ 2147483647 w 374"/>
                  <a:gd name="T31" fmla="*/ 2147483647 h 374"/>
                  <a:gd name="T32" fmla="*/ 2147483647 w 374"/>
                  <a:gd name="T33" fmla="*/ 2147483647 h 374"/>
                  <a:gd name="T34" fmla="*/ 2147483647 w 374"/>
                  <a:gd name="T35" fmla="*/ 2147483647 h 374"/>
                  <a:gd name="T36" fmla="*/ 2147483647 w 374"/>
                  <a:gd name="T37" fmla="*/ 2147483647 h 374"/>
                  <a:gd name="T38" fmla="*/ 2147483647 w 374"/>
                  <a:gd name="T39" fmla="*/ 2147483647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4" h="374">
                    <a:moveTo>
                      <a:pt x="182" y="374"/>
                    </a:moveTo>
                    <a:lnTo>
                      <a:pt x="165" y="193"/>
                    </a:lnTo>
                    <a:lnTo>
                      <a:pt x="0" y="153"/>
                    </a:lnTo>
                    <a:lnTo>
                      <a:pt x="34" y="125"/>
                    </a:lnTo>
                    <a:lnTo>
                      <a:pt x="119" y="148"/>
                    </a:lnTo>
                    <a:lnTo>
                      <a:pt x="148" y="153"/>
                    </a:lnTo>
                    <a:lnTo>
                      <a:pt x="159" y="159"/>
                    </a:lnTo>
                    <a:lnTo>
                      <a:pt x="159" y="119"/>
                    </a:lnTo>
                    <a:lnTo>
                      <a:pt x="148" y="23"/>
                    </a:lnTo>
                    <a:lnTo>
                      <a:pt x="182" y="0"/>
                    </a:lnTo>
                    <a:lnTo>
                      <a:pt x="193" y="165"/>
                    </a:lnTo>
                    <a:lnTo>
                      <a:pt x="374" y="204"/>
                    </a:lnTo>
                    <a:lnTo>
                      <a:pt x="340" y="233"/>
                    </a:lnTo>
                    <a:lnTo>
                      <a:pt x="216" y="204"/>
                    </a:lnTo>
                    <a:lnTo>
                      <a:pt x="199" y="199"/>
                    </a:lnTo>
                    <a:lnTo>
                      <a:pt x="199" y="216"/>
                    </a:lnTo>
                    <a:lnTo>
                      <a:pt x="199" y="227"/>
                    </a:lnTo>
                    <a:lnTo>
                      <a:pt x="210" y="346"/>
                    </a:lnTo>
                    <a:lnTo>
                      <a:pt x="182" y="3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87" name="Freeform 35"/>
              <p:cNvSpPr>
                <a:spLocks/>
              </p:cNvSpPr>
              <p:nvPr/>
            </p:nvSpPr>
            <p:spPr bwMode="gray">
              <a:xfrm>
                <a:off x="-9618666" y="4922838"/>
                <a:ext cx="630238" cy="630238"/>
              </a:xfrm>
              <a:custGeom>
                <a:avLst/>
                <a:gdLst>
                  <a:gd name="T0" fmla="*/ 2147483647 w 397"/>
                  <a:gd name="T1" fmla="*/ 2147483647 h 397"/>
                  <a:gd name="T2" fmla="*/ 0 w 397"/>
                  <a:gd name="T3" fmla="*/ 2147483647 h 397"/>
                  <a:gd name="T4" fmla="*/ 2147483647 w 397"/>
                  <a:gd name="T5" fmla="*/ 2147483647 h 397"/>
                  <a:gd name="T6" fmla="*/ 2147483647 w 397"/>
                  <a:gd name="T7" fmla="*/ 2147483647 h 397"/>
                  <a:gd name="T8" fmla="*/ 2147483647 w 397"/>
                  <a:gd name="T9" fmla="*/ 2147483647 h 397"/>
                  <a:gd name="T10" fmla="*/ 2147483647 w 397"/>
                  <a:gd name="T11" fmla="*/ 2147483647 h 397"/>
                  <a:gd name="T12" fmla="*/ 2147483647 w 397"/>
                  <a:gd name="T13" fmla="*/ 2147483647 h 397"/>
                  <a:gd name="T14" fmla="*/ 2147483647 w 397"/>
                  <a:gd name="T15" fmla="*/ 2147483647 h 397"/>
                  <a:gd name="T16" fmla="*/ 2147483647 w 397"/>
                  <a:gd name="T17" fmla="*/ 2147483647 h 397"/>
                  <a:gd name="T18" fmla="*/ 2147483647 w 397"/>
                  <a:gd name="T19" fmla="*/ 2147483647 h 397"/>
                  <a:gd name="T20" fmla="*/ 2147483647 w 397"/>
                  <a:gd name="T21" fmla="*/ 2147483647 h 397"/>
                  <a:gd name="T22" fmla="*/ 2147483647 w 397"/>
                  <a:gd name="T23" fmla="*/ 2147483647 h 397"/>
                  <a:gd name="T24" fmla="*/ 2147483647 w 397"/>
                  <a:gd name="T25" fmla="*/ 2147483647 h 397"/>
                  <a:gd name="T26" fmla="*/ 2147483647 w 397"/>
                  <a:gd name="T27" fmla="*/ 0 h 397"/>
                  <a:gd name="T28" fmla="*/ 2147483647 w 397"/>
                  <a:gd name="T29" fmla="*/ 2147483647 h 397"/>
                  <a:gd name="T30" fmla="*/ 2147483647 w 397"/>
                  <a:gd name="T31" fmla="*/ 2147483647 h 397"/>
                  <a:gd name="T32" fmla="*/ 2147483647 w 397"/>
                  <a:gd name="T33" fmla="*/ 2147483647 h 397"/>
                  <a:gd name="T34" fmla="*/ 2147483647 w 397"/>
                  <a:gd name="T35" fmla="*/ 2147483647 h 397"/>
                  <a:gd name="T36" fmla="*/ 2147483647 w 397"/>
                  <a:gd name="T37" fmla="*/ 2147483647 h 397"/>
                  <a:gd name="T38" fmla="*/ 2147483647 w 397"/>
                  <a:gd name="T39" fmla="*/ 2147483647 h 397"/>
                  <a:gd name="T40" fmla="*/ 2147483647 w 397"/>
                  <a:gd name="T41" fmla="*/ 2147483647 h 397"/>
                  <a:gd name="T42" fmla="*/ 2147483647 w 397"/>
                  <a:gd name="T43" fmla="*/ 2147483647 h 397"/>
                  <a:gd name="T44" fmla="*/ 2147483647 w 397"/>
                  <a:gd name="T45" fmla="*/ 2147483647 h 3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7" h="397">
                    <a:moveTo>
                      <a:pt x="278" y="397"/>
                    </a:moveTo>
                    <a:lnTo>
                      <a:pt x="0" y="295"/>
                    </a:lnTo>
                    <a:lnTo>
                      <a:pt x="23" y="267"/>
                    </a:lnTo>
                    <a:lnTo>
                      <a:pt x="199" y="335"/>
                    </a:lnTo>
                    <a:lnTo>
                      <a:pt x="255" y="357"/>
                    </a:lnTo>
                    <a:lnTo>
                      <a:pt x="233" y="329"/>
                    </a:lnTo>
                    <a:lnTo>
                      <a:pt x="221" y="318"/>
                    </a:lnTo>
                    <a:lnTo>
                      <a:pt x="91" y="165"/>
                    </a:lnTo>
                    <a:lnTo>
                      <a:pt x="119" y="125"/>
                    </a:lnTo>
                    <a:lnTo>
                      <a:pt x="261" y="176"/>
                    </a:lnTo>
                    <a:lnTo>
                      <a:pt x="352" y="216"/>
                    </a:lnTo>
                    <a:lnTo>
                      <a:pt x="312" y="170"/>
                    </a:lnTo>
                    <a:lnTo>
                      <a:pt x="187" y="28"/>
                    </a:lnTo>
                    <a:lnTo>
                      <a:pt x="210" y="0"/>
                    </a:lnTo>
                    <a:lnTo>
                      <a:pt x="397" y="221"/>
                    </a:lnTo>
                    <a:lnTo>
                      <a:pt x="374" y="250"/>
                    </a:lnTo>
                    <a:lnTo>
                      <a:pt x="165" y="176"/>
                    </a:lnTo>
                    <a:lnTo>
                      <a:pt x="148" y="170"/>
                    </a:lnTo>
                    <a:lnTo>
                      <a:pt x="136" y="165"/>
                    </a:lnTo>
                    <a:lnTo>
                      <a:pt x="159" y="193"/>
                    </a:lnTo>
                    <a:lnTo>
                      <a:pt x="301" y="363"/>
                    </a:lnTo>
                    <a:lnTo>
                      <a:pt x="278" y="3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88" name="Freeform 37"/>
              <p:cNvSpPr>
                <a:spLocks/>
              </p:cNvSpPr>
              <p:nvPr/>
            </p:nvSpPr>
            <p:spPr bwMode="gray">
              <a:xfrm>
                <a:off x="-10077454" y="6605589"/>
                <a:ext cx="468313" cy="387350"/>
              </a:xfrm>
              <a:custGeom>
                <a:avLst/>
                <a:gdLst>
                  <a:gd name="T0" fmla="*/ 2147483647 w 295"/>
                  <a:gd name="T1" fmla="*/ 2147483647 h 244"/>
                  <a:gd name="T2" fmla="*/ 2147483647 w 295"/>
                  <a:gd name="T3" fmla="*/ 0 h 244"/>
                  <a:gd name="T4" fmla="*/ 2147483647 w 295"/>
                  <a:gd name="T5" fmla="*/ 2147483647 h 244"/>
                  <a:gd name="T6" fmla="*/ 2147483647 w 295"/>
                  <a:gd name="T7" fmla="*/ 2147483647 h 244"/>
                  <a:gd name="T8" fmla="*/ 2147483647 w 295"/>
                  <a:gd name="T9" fmla="*/ 2147483647 h 244"/>
                  <a:gd name="T10" fmla="*/ 2147483647 w 295"/>
                  <a:gd name="T11" fmla="*/ 2147483647 h 244"/>
                  <a:gd name="T12" fmla="*/ 2147483647 w 295"/>
                  <a:gd name="T13" fmla="*/ 2147483647 h 244"/>
                  <a:gd name="T14" fmla="*/ 2147483647 w 295"/>
                  <a:gd name="T15" fmla="*/ 2147483647 h 244"/>
                  <a:gd name="T16" fmla="*/ 2147483647 w 295"/>
                  <a:gd name="T17" fmla="*/ 2147483647 h 244"/>
                  <a:gd name="T18" fmla="*/ 2147483647 w 295"/>
                  <a:gd name="T19" fmla="*/ 2147483647 h 244"/>
                  <a:gd name="T20" fmla="*/ 2147483647 w 295"/>
                  <a:gd name="T21" fmla="*/ 2147483647 h 244"/>
                  <a:gd name="T22" fmla="*/ 2147483647 w 295"/>
                  <a:gd name="T23" fmla="*/ 2147483647 h 244"/>
                  <a:gd name="T24" fmla="*/ 2147483647 w 295"/>
                  <a:gd name="T25" fmla="*/ 2147483647 h 244"/>
                  <a:gd name="T26" fmla="*/ 2147483647 w 295"/>
                  <a:gd name="T27" fmla="*/ 2147483647 h 244"/>
                  <a:gd name="T28" fmla="*/ 2147483647 w 295"/>
                  <a:gd name="T29" fmla="*/ 2147483647 h 244"/>
                  <a:gd name="T30" fmla="*/ 0 w 295"/>
                  <a:gd name="T31" fmla="*/ 2147483647 h 244"/>
                  <a:gd name="T32" fmla="*/ 0 w 295"/>
                  <a:gd name="T33" fmla="*/ 2147483647 h 244"/>
                  <a:gd name="T34" fmla="*/ 2147483647 w 295"/>
                  <a:gd name="T35" fmla="*/ 2147483647 h 244"/>
                  <a:gd name="T36" fmla="*/ 2147483647 w 295"/>
                  <a:gd name="T37" fmla="*/ 2147483647 h 244"/>
                  <a:gd name="T38" fmla="*/ 2147483647 w 295"/>
                  <a:gd name="T39" fmla="*/ 2147483647 h 244"/>
                  <a:gd name="T40" fmla="*/ 2147483647 w 295"/>
                  <a:gd name="T41" fmla="*/ 2147483647 h 244"/>
                  <a:gd name="T42" fmla="*/ 2147483647 w 295"/>
                  <a:gd name="T43" fmla="*/ 2147483647 h 244"/>
                  <a:gd name="T44" fmla="*/ 2147483647 w 295"/>
                  <a:gd name="T45" fmla="*/ 2147483647 h 244"/>
                  <a:gd name="T46" fmla="*/ 2147483647 w 295"/>
                  <a:gd name="T47" fmla="*/ 2147483647 h 244"/>
                  <a:gd name="T48" fmla="*/ 2147483647 w 295"/>
                  <a:gd name="T49" fmla="*/ 2147483647 h 244"/>
                  <a:gd name="T50" fmla="*/ 2147483647 w 295"/>
                  <a:gd name="T51" fmla="*/ 2147483647 h 244"/>
                  <a:gd name="T52" fmla="*/ 2147483647 w 295"/>
                  <a:gd name="T53" fmla="*/ 2147483647 h 244"/>
                  <a:gd name="T54" fmla="*/ 2147483647 w 295"/>
                  <a:gd name="T55" fmla="*/ 2147483647 h 2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95" h="244">
                    <a:moveTo>
                      <a:pt x="23" y="40"/>
                    </a:moveTo>
                    <a:lnTo>
                      <a:pt x="23" y="0"/>
                    </a:lnTo>
                    <a:lnTo>
                      <a:pt x="187" y="23"/>
                    </a:lnTo>
                    <a:lnTo>
                      <a:pt x="221" y="29"/>
                    </a:lnTo>
                    <a:lnTo>
                      <a:pt x="250" y="40"/>
                    </a:lnTo>
                    <a:lnTo>
                      <a:pt x="272" y="57"/>
                    </a:lnTo>
                    <a:lnTo>
                      <a:pt x="289" y="80"/>
                    </a:lnTo>
                    <a:lnTo>
                      <a:pt x="295" y="108"/>
                    </a:lnTo>
                    <a:lnTo>
                      <a:pt x="295" y="148"/>
                    </a:lnTo>
                    <a:lnTo>
                      <a:pt x="289" y="182"/>
                    </a:lnTo>
                    <a:lnTo>
                      <a:pt x="272" y="210"/>
                    </a:lnTo>
                    <a:lnTo>
                      <a:pt x="255" y="227"/>
                    </a:lnTo>
                    <a:lnTo>
                      <a:pt x="233" y="238"/>
                    </a:lnTo>
                    <a:lnTo>
                      <a:pt x="198" y="244"/>
                    </a:lnTo>
                    <a:lnTo>
                      <a:pt x="159" y="238"/>
                    </a:lnTo>
                    <a:lnTo>
                      <a:pt x="0" y="221"/>
                    </a:lnTo>
                    <a:lnTo>
                      <a:pt x="0" y="182"/>
                    </a:lnTo>
                    <a:lnTo>
                      <a:pt x="164" y="204"/>
                    </a:lnTo>
                    <a:lnTo>
                      <a:pt x="193" y="204"/>
                    </a:lnTo>
                    <a:lnTo>
                      <a:pt x="216" y="204"/>
                    </a:lnTo>
                    <a:lnTo>
                      <a:pt x="250" y="182"/>
                    </a:lnTo>
                    <a:lnTo>
                      <a:pt x="261" y="148"/>
                    </a:lnTo>
                    <a:lnTo>
                      <a:pt x="261" y="108"/>
                    </a:lnTo>
                    <a:lnTo>
                      <a:pt x="250" y="85"/>
                    </a:lnTo>
                    <a:lnTo>
                      <a:pt x="227" y="68"/>
                    </a:lnTo>
                    <a:lnTo>
                      <a:pt x="181" y="57"/>
                    </a:lnTo>
                    <a:lnTo>
                      <a:pt x="23"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89" name="Freeform 38"/>
              <p:cNvSpPr>
                <a:spLocks/>
              </p:cNvSpPr>
              <p:nvPr/>
            </p:nvSpPr>
            <p:spPr bwMode="gray">
              <a:xfrm>
                <a:off x="-10077454" y="7470776"/>
                <a:ext cx="468313" cy="358775"/>
              </a:xfrm>
              <a:custGeom>
                <a:avLst/>
                <a:gdLst>
                  <a:gd name="T0" fmla="*/ 2147483647 w 295"/>
                  <a:gd name="T1" fmla="*/ 2147483647 h 226"/>
                  <a:gd name="T2" fmla="*/ 2147483647 w 295"/>
                  <a:gd name="T3" fmla="*/ 2147483647 h 226"/>
                  <a:gd name="T4" fmla="*/ 2147483647 w 295"/>
                  <a:gd name="T5" fmla="*/ 2147483647 h 226"/>
                  <a:gd name="T6" fmla="*/ 2147483647 w 295"/>
                  <a:gd name="T7" fmla="*/ 2147483647 h 226"/>
                  <a:gd name="T8" fmla="*/ 0 w 295"/>
                  <a:gd name="T9" fmla="*/ 2147483647 h 226"/>
                  <a:gd name="T10" fmla="*/ 2147483647 w 295"/>
                  <a:gd name="T11" fmla="*/ 0 h 226"/>
                  <a:gd name="T12" fmla="*/ 2147483647 w 295"/>
                  <a:gd name="T13" fmla="*/ 2147483647 h 226"/>
                  <a:gd name="T14" fmla="*/ 2147483647 w 295"/>
                  <a:gd name="T15" fmla="*/ 2147483647 h 226"/>
                  <a:gd name="T16" fmla="*/ 2147483647 w 295"/>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226">
                    <a:moveTo>
                      <a:pt x="295" y="96"/>
                    </a:moveTo>
                    <a:lnTo>
                      <a:pt x="45" y="130"/>
                    </a:lnTo>
                    <a:lnTo>
                      <a:pt x="57" y="221"/>
                    </a:lnTo>
                    <a:lnTo>
                      <a:pt x="28" y="226"/>
                    </a:lnTo>
                    <a:lnTo>
                      <a:pt x="0" y="5"/>
                    </a:lnTo>
                    <a:lnTo>
                      <a:pt x="34" y="0"/>
                    </a:lnTo>
                    <a:lnTo>
                      <a:pt x="45" y="90"/>
                    </a:lnTo>
                    <a:lnTo>
                      <a:pt x="289" y="62"/>
                    </a:lnTo>
                    <a:lnTo>
                      <a:pt x="295"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0" name="Freeform 39"/>
              <p:cNvSpPr>
                <a:spLocks/>
              </p:cNvSpPr>
              <p:nvPr/>
            </p:nvSpPr>
            <p:spPr bwMode="gray">
              <a:xfrm>
                <a:off x="-9861554" y="8216902"/>
                <a:ext cx="458788" cy="404813"/>
              </a:xfrm>
              <a:custGeom>
                <a:avLst/>
                <a:gdLst>
                  <a:gd name="T0" fmla="*/ 2147483647 w 289"/>
                  <a:gd name="T1" fmla="*/ 2147483647 h 255"/>
                  <a:gd name="T2" fmla="*/ 2147483647 w 289"/>
                  <a:gd name="T3" fmla="*/ 2147483647 h 255"/>
                  <a:gd name="T4" fmla="*/ 2147483647 w 289"/>
                  <a:gd name="T5" fmla="*/ 2147483647 h 255"/>
                  <a:gd name="T6" fmla="*/ 2147483647 w 289"/>
                  <a:gd name="T7" fmla="*/ 2147483647 h 255"/>
                  <a:gd name="T8" fmla="*/ 2147483647 w 289"/>
                  <a:gd name="T9" fmla="*/ 2147483647 h 255"/>
                  <a:gd name="T10" fmla="*/ 2147483647 w 289"/>
                  <a:gd name="T11" fmla="*/ 2147483647 h 255"/>
                  <a:gd name="T12" fmla="*/ 2147483647 w 289"/>
                  <a:gd name="T13" fmla="*/ 2147483647 h 255"/>
                  <a:gd name="T14" fmla="*/ 2147483647 w 289"/>
                  <a:gd name="T15" fmla="*/ 2147483647 h 255"/>
                  <a:gd name="T16" fmla="*/ 2147483647 w 289"/>
                  <a:gd name="T17" fmla="*/ 2147483647 h 255"/>
                  <a:gd name="T18" fmla="*/ 2147483647 w 289"/>
                  <a:gd name="T19" fmla="*/ 2147483647 h 255"/>
                  <a:gd name="T20" fmla="*/ 2147483647 w 289"/>
                  <a:gd name="T21" fmla="*/ 2147483647 h 255"/>
                  <a:gd name="T22" fmla="*/ 2147483647 w 289"/>
                  <a:gd name="T23" fmla="*/ 2147483647 h 255"/>
                  <a:gd name="T24" fmla="*/ 2147483647 w 289"/>
                  <a:gd name="T25" fmla="*/ 2147483647 h 255"/>
                  <a:gd name="T26" fmla="*/ 2147483647 w 289"/>
                  <a:gd name="T27" fmla="*/ 2147483647 h 255"/>
                  <a:gd name="T28" fmla="*/ 2147483647 w 289"/>
                  <a:gd name="T29" fmla="*/ 2147483647 h 255"/>
                  <a:gd name="T30" fmla="*/ 2147483647 w 289"/>
                  <a:gd name="T31" fmla="*/ 2147483647 h 255"/>
                  <a:gd name="T32" fmla="*/ 2147483647 w 289"/>
                  <a:gd name="T33" fmla="*/ 2147483647 h 255"/>
                  <a:gd name="T34" fmla="*/ 2147483647 w 289"/>
                  <a:gd name="T35" fmla="*/ 2147483647 h 255"/>
                  <a:gd name="T36" fmla="*/ 2147483647 w 289"/>
                  <a:gd name="T37" fmla="*/ 2147483647 h 255"/>
                  <a:gd name="T38" fmla="*/ 2147483647 w 289"/>
                  <a:gd name="T39" fmla="*/ 2147483647 h 255"/>
                  <a:gd name="T40" fmla="*/ 2147483647 w 289"/>
                  <a:gd name="T41" fmla="*/ 2147483647 h 255"/>
                  <a:gd name="T42" fmla="*/ 0 w 289"/>
                  <a:gd name="T43" fmla="*/ 2147483647 h 255"/>
                  <a:gd name="T44" fmla="*/ 0 w 289"/>
                  <a:gd name="T45" fmla="*/ 2147483647 h 255"/>
                  <a:gd name="T46" fmla="*/ 0 w 289"/>
                  <a:gd name="T47" fmla="*/ 2147483647 h 255"/>
                  <a:gd name="T48" fmla="*/ 2147483647 w 289"/>
                  <a:gd name="T49" fmla="*/ 2147483647 h 255"/>
                  <a:gd name="T50" fmla="*/ 2147483647 w 289"/>
                  <a:gd name="T51" fmla="*/ 2147483647 h 255"/>
                  <a:gd name="T52" fmla="*/ 2147483647 w 289"/>
                  <a:gd name="T53" fmla="*/ 2147483647 h 255"/>
                  <a:gd name="T54" fmla="*/ 2147483647 w 289"/>
                  <a:gd name="T55" fmla="*/ 2147483647 h 255"/>
                  <a:gd name="T56" fmla="*/ 2147483647 w 289"/>
                  <a:gd name="T57" fmla="*/ 2147483647 h 255"/>
                  <a:gd name="T58" fmla="*/ 2147483647 w 289"/>
                  <a:gd name="T59" fmla="*/ 2147483647 h 255"/>
                  <a:gd name="T60" fmla="*/ 2147483647 w 289"/>
                  <a:gd name="T61" fmla="*/ 2147483647 h 255"/>
                  <a:gd name="T62" fmla="*/ 2147483647 w 289"/>
                  <a:gd name="T63" fmla="*/ 2147483647 h 255"/>
                  <a:gd name="T64" fmla="*/ 2147483647 w 289"/>
                  <a:gd name="T65" fmla="*/ 2147483647 h 255"/>
                  <a:gd name="T66" fmla="*/ 2147483647 w 289"/>
                  <a:gd name="T67" fmla="*/ 2147483647 h 255"/>
                  <a:gd name="T68" fmla="*/ 2147483647 w 289"/>
                  <a:gd name="T69" fmla="*/ 2147483647 h 255"/>
                  <a:gd name="T70" fmla="*/ 2147483647 w 289"/>
                  <a:gd name="T71" fmla="*/ 2147483647 h 255"/>
                  <a:gd name="T72" fmla="*/ 2147483647 w 289"/>
                  <a:gd name="T73" fmla="*/ 2147483647 h 255"/>
                  <a:gd name="T74" fmla="*/ 2147483647 w 289"/>
                  <a:gd name="T75" fmla="*/ 2147483647 h 255"/>
                  <a:gd name="T76" fmla="*/ 2147483647 w 289"/>
                  <a:gd name="T77" fmla="*/ 2147483647 h 255"/>
                  <a:gd name="T78" fmla="*/ 2147483647 w 289"/>
                  <a:gd name="T79" fmla="*/ 2147483647 h 255"/>
                  <a:gd name="T80" fmla="*/ 2147483647 w 289"/>
                  <a:gd name="T81" fmla="*/ 2147483647 h 255"/>
                  <a:gd name="T82" fmla="*/ 2147483647 w 289"/>
                  <a:gd name="T83" fmla="*/ 2147483647 h 255"/>
                  <a:gd name="T84" fmla="*/ 2147483647 w 289"/>
                  <a:gd name="T85" fmla="*/ 2147483647 h 255"/>
                  <a:gd name="T86" fmla="*/ 2147483647 w 289"/>
                  <a:gd name="T87" fmla="*/ 0 h 255"/>
                  <a:gd name="T88" fmla="*/ 2147483647 w 289"/>
                  <a:gd name="T89" fmla="*/ 2147483647 h 255"/>
                  <a:gd name="T90" fmla="*/ 2147483647 w 289"/>
                  <a:gd name="T91" fmla="*/ 2147483647 h 255"/>
                  <a:gd name="T92" fmla="*/ 2147483647 w 289"/>
                  <a:gd name="T93" fmla="*/ 2147483647 h 255"/>
                  <a:gd name="T94" fmla="*/ 2147483647 w 289"/>
                  <a:gd name="T95" fmla="*/ 2147483647 h 255"/>
                  <a:gd name="T96" fmla="*/ 2147483647 w 289"/>
                  <a:gd name="T97" fmla="*/ 2147483647 h 255"/>
                  <a:gd name="T98" fmla="*/ 2147483647 w 289"/>
                  <a:gd name="T99" fmla="*/ 2147483647 h 255"/>
                  <a:gd name="T100" fmla="*/ 2147483647 w 289"/>
                  <a:gd name="T101" fmla="*/ 2147483647 h 255"/>
                  <a:gd name="T102" fmla="*/ 2147483647 w 289"/>
                  <a:gd name="T103" fmla="*/ 2147483647 h 255"/>
                  <a:gd name="T104" fmla="*/ 2147483647 w 289"/>
                  <a:gd name="T105" fmla="*/ 2147483647 h 255"/>
                  <a:gd name="T106" fmla="*/ 2147483647 w 289"/>
                  <a:gd name="T107" fmla="*/ 2147483647 h 255"/>
                  <a:gd name="T108" fmla="*/ 2147483647 w 289"/>
                  <a:gd name="T109" fmla="*/ 2147483647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9" h="255">
                    <a:moveTo>
                      <a:pt x="233" y="221"/>
                    </a:moveTo>
                    <a:lnTo>
                      <a:pt x="216" y="187"/>
                    </a:lnTo>
                    <a:lnTo>
                      <a:pt x="244" y="165"/>
                    </a:lnTo>
                    <a:lnTo>
                      <a:pt x="255" y="131"/>
                    </a:lnTo>
                    <a:lnTo>
                      <a:pt x="250" y="91"/>
                    </a:lnTo>
                    <a:lnTo>
                      <a:pt x="227" y="57"/>
                    </a:lnTo>
                    <a:lnTo>
                      <a:pt x="204" y="40"/>
                    </a:lnTo>
                    <a:lnTo>
                      <a:pt x="176" y="40"/>
                    </a:lnTo>
                    <a:lnTo>
                      <a:pt x="159" y="57"/>
                    </a:lnTo>
                    <a:lnTo>
                      <a:pt x="153" y="85"/>
                    </a:lnTo>
                    <a:lnTo>
                      <a:pt x="153" y="102"/>
                    </a:lnTo>
                    <a:lnTo>
                      <a:pt x="159" y="136"/>
                    </a:lnTo>
                    <a:lnTo>
                      <a:pt x="159" y="170"/>
                    </a:lnTo>
                    <a:lnTo>
                      <a:pt x="159" y="193"/>
                    </a:lnTo>
                    <a:lnTo>
                      <a:pt x="148" y="233"/>
                    </a:lnTo>
                    <a:lnTo>
                      <a:pt x="119" y="250"/>
                    </a:lnTo>
                    <a:lnTo>
                      <a:pt x="97" y="255"/>
                    </a:lnTo>
                    <a:lnTo>
                      <a:pt x="74" y="255"/>
                    </a:lnTo>
                    <a:lnTo>
                      <a:pt x="57" y="250"/>
                    </a:lnTo>
                    <a:lnTo>
                      <a:pt x="34" y="233"/>
                    </a:lnTo>
                    <a:lnTo>
                      <a:pt x="11" y="187"/>
                    </a:lnTo>
                    <a:lnTo>
                      <a:pt x="0" y="159"/>
                    </a:lnTo>
                    <a:lnTo>
                      <a:pt x="0" y="131"/>
                    </a:lnTo>
                    <a:lnTo>
                      <a:pt x="0" y="108"/>
                    </a:lnTo>
                    <a:lnTo>
                      <a:pt x="11" y="85"/>
                    </a:lnTo>
                    <a:lnTo>
                      <a:pt x="51" y="57"/>
                    </a:lnTo>
                    <a:lnTo>
                      <a:pt x="68" y="91"/>
                    </a:lnTo>
                    <a:lnTo>
                      <a:pt x="45" y="108"/>
                    </a:lnTo>
                    <a:lnTo>
                      <a:pt x="34" y="125"/>
                    </a:lnTo>
                    <a:lnTo>
                      <a:pt x="34" y="148"/>
                    </a:lnTo>
                    <a:lnTo>
                      <a:pt x="40" y="176"/>
                    </a:lnTo>
                    <a:lnTo>
                      <a:pt x="51" y="199"/>
                    </a:lnTo>
                    <a:lnTo>
                      <a:pt x="68" y="216"/>
                    </a:lnTo>
                    <a:lnTo>
                      <a:pt x="85" y="221"/>
                    </a:lnTo>
                    <a:lnTo>
                      <a:pt x="102" y="221"/>
                    </a:lnTo>
                    <a:lnTo>
                      <a:pt x="119" y="199"/>
                    </a:lnTo>
                    <a:lnTo>
                      <a:pt x="125" y="176"/>
                    </a:lnTo>
                    <a:lnTo>
                      <a:pt x="119" y="142"/>
                    </a:lnTo>
                    <a:lnTo>
                      <a:pt x="114" y="102"/>
                    </a:lnTo>
                    <a:lnTo>
                      <a:pt x="114" y="74"/>
                    </a:lnTo>
                    <a:lnTo>
                      <a:pt x="119" y="51"/>
                    </a:lnTo>
                    <a:lnTo>
                      <a:pt x="131" y="34"/>
                    </a:lnTo>
                    <a:lnTo>
                      <a:pt x="165" y="6"/>
                    </a:lnTo>
                    <a:lnTo>
                      <a:pt x="182" y="0"/>
                    </a:lnTo>
                    <a:lnTo>
                      <a:pt x="204" y="6"/>
                    </a:lnTo>
                    <a:lnTo>
                      <a:pt x="227" y="11"/>
                    </a:lnTo>
                    <a:lnTo>
                      <a:pt x="250" y="28"/>
                    </a:lnTo>
                    <a:lnTo>
                      <a:pt x="278" y="74"/>
                    </a:lnTo>
                    <a:lnTo>
                      <a:pt x="289" y="108"/>
                    </a:lnTo>
                    <a:lnTo>
                      <a:pt x="289" y="136"/>
                    </a:lnTo>
                    <a:lnTo>
                      <a:pt x="284" y="165"/>
                    </a:lnTo>
                    <a:lnTo>
                      <a:pt x="272" y="187"/>
                    </a:lnTo>
                    <a:lnTo>
                      <a:pt x="255" y="204"/>
                    </a:lnTo>
                    <a:lnTo>
                      <a:pt x="23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1" name="Freeform 40"/>
              <p:cNvSpPr>
                <a:spLocks noEditPoints="1"/>
              </p:cNvSpPr>
              <p:nvPr/>
            </p:nvSpPr>
            <p:spPr bwMode="gray">
              <a:xfrm>
                <a:off x="-9491666" y="8847139"/>
                <a:ext cx="530226" cy="576263"/>
              </a:xfrm>
              <a:custGeom>
                <a:avLst/>
                <a:gdLst>
                  <a:gd name="T0" fmla="*/ 2147483647 w 334"/>
                  <a:gd name="T1" fmla="*/ 2147483647 h 363"/>
                  <a:gd name="T2" fmla="*/ 2147483647 w 334"/>
                  <a:gd name="T3" fmla="*/ 2147483647 h 363"/>
                  <a:gd name="T4" fmla="*/ 2147483647 w 334"/>
                  <a:gd name="T5" fmla="*/ 2147483647 h 363"/>
                  <a:gd name="T6" fmla="*/ 2147483647 w 334"/>
                  <a:gd name="T7" fmla="*/ 2147483647 h 363"/>
                  <a:gd name="T8" fmla="*/ 2147483647 w 334"/>
                  <a:gd name="T9" fmla="*/ 2147483647 h 363"/>
                  <a:gd name="T10" fmla="*/ 0 w 334"/>
                  <a:gd name="T11" fmla="*/ 2147483647 h 363"/>
                  <a:gd name="T12" fmla="*/ 2147483647 w 334"/>
                  <a:gd name="T13" fmla="*/ 2147483647 h 363"/>
                  <a:gd name="T14" fmla="*/ 2147483647 w 334"/>
                  <a:gd name="T15" fmla="*/ 2147483647 h 363"/>
                  <a:gd name="T16" fmla="*/ 2147483647 w 334"/>
                  <a:gd name="T17" fmla="*/ 2147483647 h 363"/>
                  <a:gd name="T18" fmla="*/ 2147483647 w 334"/>
                  <a:gd name="T19" fmla="*/ 2147483647 h 363"/>
                  <a:gd name="T20" fmla="*/ 2147483647 w 334"/>
                  <a:gd name="T21" fmla="*/ 2147483647 h 363"/>
                  <a:gd name="T22" fmla="*/ 2147483647 w 334"/>
                  <a:gd name="T23" fmla="*/ 2147483647 h 363"/>
                  <a:gd name="T24" fmla="*/ 2147483647 w 334"/>
                  <a:gd name="T25" fmla="*/ 2147483647 h 363"/>
                  <a:gd name="T26" fmla="*/ 2147483647 w 334"/>
                  <a:gd name="T27" fmla="*/ 2147483647 h 363"/>
                  <a:gd name="T28" fmla="*/ 2147483647 w 334"/>
                  <a:gd name="T29" fmla="*/ 0 h 363"/>
                  <a:gd name="T30" fmla="*/ 2147483647 w 334"/>
                  <a:gd name="T31" fmla="*/ 2147483647 h 363"/>
                  <a:gd name="T32" fmla="*/ 2147483647 w 334"/>
                  <a:gd name="T33" fmla="*/ 2147483647 h 363"/>
                  <a:gd name="T34" fmla="*/ 2147483647 w 334"/>
                  <a:gd name="T35" fmla="*/ 2147483647 h 363"/>
                  <a:gd name="T36" fmla="*/ 2147483647 w 334"/>
                  <a:gd name="T37" fmla="*/ 2147483647 h 363"/>
                  <a:gd name="T38" fmla="*/ 2147483647 w 334"/>
                  <a:gd name="T39" fmla="*/ 2147483647 h 363"/>
                  <a:gd name="T40" fmla="*/ 2147483647 w 334"/>
                  <a:gd name="T41" fmla="*/ 2147483647 h 363"/>
                  <a:gd name="T42" fmla="*/ 2147483647 w 334"/>
                  <a:gd name="T43" fmla="*/ 2147483647 h 363"/>
                  <a:gd name="T44" fmla="*/ 2147483647 w 334"/>
                  <a:gd name="T45" fmla="*/ 2147483647 h 363"/>
                  <a:gd name="T46" fmla="*/ 2147483647 w 334"/>
                  <a:gd name="T47" fmla="*/ 2147483647 h 363"/>
                  <a:gd name="T48" fmla="*/ 2147483647 w 334"/>
                  <a:gd name="T49" fmla="*/ 2147483647 h 363"/>
                  <a:gd name="T50" fmla="*/ 2147483647 w 334"/>
                  <a:gd name="T51" fmla="*/ 2147483647 h 363"/>
                  <a:gd name="T52" fmla="*/ 2147483647 w 334"/>
                  <a:gd name="T53" fmla="*/ 2147483647 h 363"/>
                  <a:gd name="T54" fmla="*/ 2147483647 w 334"/>
                  <a:gd name="T55" fmla="*/ 2147483647 h 363"/>
                  <a:gd name="T56" fmla="*/ 2147483647 w 334"/>
                  <a:gd name="T57" fmla="*/ 2147483647 h 363"/>
                  <a:gd name="T58" fmla="*/ 2147483647 w 334"/>
                  <a:gd name="T59" fmla="*/ 2147483647 h 363"/>
                  <a:gd name="T60" fmla="*/ 2147483647 w 334"/>
                  <a:gd name="T61" fmla="*/ 2147483647 h 363"/>
                  <a:gd name="T62" fmla="*/ 2147483647 w 334"/>
                  <a:gd name="T63" fmla="*/ 2147483647 h 363"/>
                  <a:gd name="T64" fmla="*/ 2147483647 w 334"/>
                  <a:gd name="T65" fmla="*/ 2147483647 h 363"/>
                  <a:gd name="T66" fmla="*/ 2147483647 w 334"/>
                  <a:gd name="T67" fmla="*/ 2147483647 h 363"/>
                  <a:gd name="T68" fmla="*/ 2147483647 w 334"/>
                  <a:gd name="T69" fmla="*/ 2147483647 h 363"/>
                  <a:gd name="T70" fmla="*/ 2147483647 w 334"/>
                  <a:gd name="T71" fmla="*/ 2147483647 h 363"/>
                  <a:gd name="T72" fmla="*/ 2147483647 w 334"/>
                  <a:gd name="T73" fmla="*/ 2147483647 h 363"/>
                  <a:gd name="T74" fmla="*/ 2147483647 w 334"/>
                  <a:gd name="T75" fmla="*/ 2147483647 h 363"/>
                  <a:gd name="T76" fmla="*/ 2147483647 w 334"/>
                  <a:gd name="T77" fmla="*/ 2147483647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4" h="363">
                    <a:moveTo>
                      <a:pt x="334" y="204"/>
                    </a:moveTo>
                    <a:lnTo>
                      <a:pt x="102" y="363"/>
                    </a:lnTo>
                    <a:lnTo>
                      <a:pt x="28" y="261"/>
                    </a:lnTo>
                    <a:lnTo>
                      <a:pt x="11" y="232"/>
                    </a:lnTo>
                    <a:lnTo>
                      <a:pt x="5" y="210"/>
                    </a:lnTo>
                    <a:lnTo>
                      <a:pt x="0" y="187"/>
                    </a:lnTo>
                    <a:lnTo>
                      <a:pt x="5" y="170"/>
                    </a:lnTo>
                    <a:lnTo>
                      <a:pt x="34" y="136"/>
                    </a:lnTo>
                    <a:lnTo>
                      <a:pt x="62" y="125"/>
                    </a:lnTo>
                    <a:lnTo>
                      <a:pt x="90" y="119"/>
                    </a:lnTo>
                    <a:lnTo>
                      <a:pt x="119" y="130"/>
                    </a:lnTo>
                    <a:lnTo>
                      <a:pt x="141" y="153"/>
                    </a:lnTo>
                    <a:lnTo>
                      <a:pt x="141" y="130"/>
                    </a:lnTo>
                    <a:lnTo>
                      <a:pt x="158" y="85"/>
                    </a:lnTo>
                    <a:lnTo>
                      <a:pt x="192" y="0"/>
                    </a:lnTo>
                    <a:lnTo>
                      <a:pt x="221" y="40"/>
                    </a:lnTo>
                    <a:lnTo>
                      <a:pt x="192" y="102"/>
                    </a:lnTo>
                    <a:lnTo>
                      <a:pt x="181" y="125"/>
                    </a:lnTo>
                    <a:lnTo>
                      <a:pt x="175" y="147"/>
                    </a:lnTo>
                    <a:lnTo>
                      <a:pt x="170" y="170"/>
                    </a:lnTo>
                    <a:lnTo>
                      <a:pt x="175" y="193"/>
                    </a:lnTo>
                    <a:lnTo>
                      <a:pt x="181" y="210"/>
                    </a:lnTo>
                    <a:lnTo>
                      <a:pt x="209" y="244"/>
                    </a:lnTo>
                    <a:lnTo>
                      <a:pt x="311" y="170"/>
                    </a:lnTo>
                    <a:lnTo>
                      <a:pt x="334" y="204"/>
                    </a:lnTo>
                    <a:close/>
                    <a:moveTo>
                      <a:pt x="181" y="261"/>
                    </a:moveTo>
                    <a:lnTo>
                      <a:pt x="136" y="198"/>
                    </a:lnTo>
                    <a:lnTo>
                      <a:pt x="124" y="176"/>
                    </a:lnTo>
                    <a:lnTo>
                      <a:pt x="107" y="164"/>
                    </a:lnTo>
                    <a:lnTo>
                      <a:pt x="85" y="159"/>
                    </a:lnTo>
                    <a:lnTo>
                      <a:pt x="56" y="164"/>
                    </a:lnTo>
                    <a:lnTo>
                      <a:pt x="45" y="181"/>
                    </a:lnTo>
                    <a:lnTo>
                      <a:pt x="39" y="198"/>
                    </a:lnTo>
                    <a:lnTo>
                      <a:pt x="39" y="215"/>
                    </a:lnTo>
                    <a:lnTo>
                      <a:pt x="56" y="244"/>
                    </a:lnTo>
                    <a:lnTo>
                      <a:pt x="107" y="312"/>
                    </a:lnTo>
                    <a:lnTo>
                      <a:pt x="181"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2" name="Freeform 41"/>
              <p:cNvSpPr>
                <a:spLocks noEditPoints="1"/>
              </p:cNvSpPr>
              <p:nvPr/>
            </p:nvSpPr>
            <p:spPr bwMode="gray">
              <a:xfrm>
                <a:off x="-8924928" y="9432927"/>
                <a:ext cx="449263" cy="557213"/>
              </a:xfrm>
              <a:custGeom>
                <a:avLst/>
                <a:gdLst>
                  <a:gd name="T0" fmla="*/ 2147483647 w 283"/>
                  <a:gd name="T1" fmla="*/ 2147483647 h 351"/>
                  <a:gd name="T2" fmla="*/ 2147483647 w 283"/>
                  <a:gd name="T3" fmla="*/ 2147483647 h 351"/>
                  <a:gd name="T4" fmla="*/ 2147483647 w 283"/>
                  <a:gd name="T5" fmla="*/ 0 h 351"/>
                  <a:gd name="T6" fmla="*/ 2147483647 w 283"/>
                  <a:gd name="T7" fmla="*/ 2147483647 h 351"/>
                  <a:gd name="T8" fmla="*/ 2147483647 w 283"/>
                  <a:gd name="T9" fmla="*/ 2147483647 h 351"/>
                  <a:gd name="T10" fmla="*/ 2147483647 w 283"/>
                  <a:gd name="T11" fmla="*/ 2147483647 h 351"/>
                  <a:gd name="T12" fmla="*/ 2147483647 w 283"/>
                  <a:gd name="T13" fmla="*/ 2147483647 h 351"/>
                  <a:gd name="T14" fmla="*/ 2147483647 w 283"/>
                  <a:gd name="T15" fmla="*/ 2147483647 h 351"/>
                  <a:gd name="T16" fmla="*/ 2147483647 w 283"/>
                  <a:gd name="T17" fmla="*/ 2147483647 h 351"/>
                  <a:gd name="T18" fmla="*/ 2147483647 w 283"/>
                  <a:gd name="T19" fmla="*/ 2147483647 h 351"/>
                  <a:gd name="T20" fmla="*/ 2147483647 w 283"/>
                  <a:gd name="T21" fmla="*/ 2147483647 h 351"/>
                  <a:gd name="T22" fmla="*/ 2147483647 w 283"/>
                  <a:gd name="T23" fmla="*/ 2147483647 h 351"/>
                  <a:gd name="T24" fmla="*/ 2147483647 w 283"/>
                  <a:gd name="T25" fmla="*/ 2147483647 h 351"/>
                  <a:gd name="T26" fmla="*/ 2147483647 w 283"/>
                  <a:gd name="T27" fmla="*/ 2147483647 h 351"/>
                  <a:gd name="T28" fmla="*/ 2147483647 w 283"/>
                  <a:gd name="T29" fmla="*/ 2147483647 h 351"/>
                  <a:gd name="T30" fmla="*/ 2147483647 w 283"/>
                  <a:gd name="T31" fmla="*/ 2147483647 h 351"/>
                  <a:gd name="T32" fmla="*/ 2147483647 w 283"/>
                  <a:gd name="T33" fmla="*/ 2147483647 h 351"/>
                  <a:gd name="T34" fmla="*/ 2147483647 w 283"/>
                  <a:gd name="T35" fmla="*/ 2147483647 h 351"/>
                  <a:gd name="T36" fmla="*/ 2147483647 w 283"/>
                  <a:gd name="T37" fmla="*/ 2147483647 h 351"/>
                  <a:gd name="T38" fmla="*/ 2147483647 w 283"/>
                  <a:gd name="T39" fmla="*/ 2147483647 h 351"/>
                  <a:gd name="T40" fmla="*/ 0 w 283"/>
                  <a:gd name="T41" fmla="*/ 2147483647 h 351"/>
                  <a:gd name="T42" fmla="*/ 2147483647 w 283"/>
                  <a:gd name="T43" fmla="*/ 2147483647 h 351"/>
                  <a:gd name="T44" fmla="*/ 2147483647 w 283"/>
                  <a:gd name="T45" fmla="*/ 2147483647 h 351"/>
                  <a:gd name="T46" fmla="*/ 2147483647 w 283"/>
                  <a:gd name="T47" fmla="*/ 2147483647 h 351"/>
                  <a:gd name="T48" fmla="*/ 2147483647 w 283"/>
                  <a:gd name="T49" fmla="*/ 2147483647 h 351"/>
                  <a:gd name="T50" fmla="*/ 2147483647 w 283"/>
                  <a:gd name="T51" fmla="*/ 2147483647 h 351"/>
                  <a:gd name="T52" fmla="*/ 2147483647 w 283"/>
                  <a:gd name="T53" fmla="*/ 2147483647 h 351"/>
                  <a:gd name="T54" fmla="*/ 2147483647 w 283"/>
                  <a:gd name="T55" fmla="*/ 2147483647 h 351"/>
                  <a:gd name="T56" fmla="*/ 2147483647 w 283"/>
                  <a:gd name="T57" fmla="*/ 2147483647 h 351"/>
                  <a:gd name="T58" fmla="*/ 2147483647 w 283"/>
                  <a:gd name="T59" fmla="*/ 2147483647 h 351"/>
                  <a:gd name="T60" fmla="*/ 2147483647 w 283"/>
                  <a:gd name="T61" fmla="*/ 2147483647 h 351"/>
                  <a:gd name="T62" fmla="*/ 2147483647 w 283"/>
                  <a:gd name="T63" fmla="*/ 2147483647 h 351"/>
                  <a:gd name="T64" fmla="*/ 2147483647 w 283"/>
                  <a:gd name="T65" fmla="*/ 2147483647 h 351"/>
                  <a:gd name="T66" fmla="*/ 2147483647 w 283"/>
                  <a:gd name="T67" fmla="*/ 2147483647 h 351"/>
                  <a:gd name="T68" fmla="*/ 2147483647 w 283"/>
                  <a:gd name="T69" fmla="*/ 2147483647 h 351"/>
                  <a:gd name="T70" fmla="*/ 2147483647 w 283"/>
                  <a:gd name="T71" fmla="*/ 2147483647 h 351"/>
                  <a:gd name="T72" fmla="*/ 2147483647 w 283"/>
                  <a:gd name="T73" fmla="*/ 2147483647 h 351"/>
                  <a:gd name="T74" fmla="*/ 2147483647 w 283"/>
                  <a:gd name="T75" fmla="*/ 2147483647 h 351"/>
                  <a:gd name="T76" fmla="*/ 2147483647 w 283"/>
                  <a:gd name="T77" fmla="*/ 2147483647 h 351"/>
                  <a:gd name="T78" fmla="*/ 2147483647 w 283"/>
                  <a:gd name="T79" fmla="*/ 2147483647 h 351"/>
                  <a:gd name="T80" fmla="*/ 2147483647 w 283"/>
                  <a:gd name="T81" fmla="*/ 2147483647 h 351"/>
                  <a:gd name="T82" fmla="*/ 2147483647 w 283"/>
                  <a:gd name="T83" fmla="*/ 2147483647 h 351"/>
                  <a:gd name="T84" fmla="*/ 2147483647 w 283"/>
                  <a:gd name="T85" fmla="*/ 2147483647 h 351"/>
                  <a:gd name="T86" fmla="*/ 2147483647 w 283"/>
                  <a:gd name="T87" fmla="*/ 2147483647 h 351"/>
                  <a:gd name="T88" fmla="*/ 2147483647 w 283"/>
                  <a:gd name="T89" fmla="*/ 2147483647 h 351"/>
                  <a:gd name="T90" fmla="*/ 2147483647 w 283"/>
                  <a:gd name="T91" fmla="*/ 2147483647 h 351"/>
                  <a:gd name="T92" fmla="*/ 2147483647 w 283"/>
                  <a:gd name="T93" fmla="*/ 2147483647 h 351"/>
                  <a:gd name="T94" fmla="*/ 2147483647 w 283"/>
                  <a:gd name="T95" fmla="*/ 2147483647 h 351"/>
                  <a:gd name="T96" fmla="*/ 2147483647 w 283"/>
                  <a:gd name="T97" fmla="*/ 2147483647 h 351"/>
                  <a:gd name="T98" fmla="*/ 2147483647 w 283"/>
                  <a:gd name="T99" fmla="*/ 2147483647 h 351"/>
                  <a:gd name="T100" fmla="*/ 2147483647 w 283"/>
                  <a:gd name="T101" fmla="*/ 2147483647 h 351"/>
                  <a:gd name="T102" fmla="*/ 2147483647 w 283"/>
                  <a:gd name="T103" fmla="*/ 2147483647 h 351"/>
                  <a:gd name="T104" fmla="*/ 2147483647 w 283"/>
                  <a:gd name="T105" fmla="*/ 2147483647 h 3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3" h="351">
                    <a:moveTo>
                      <a:pt x="147" y="68"/>
                    </a:moveTo>
                    <a:lnTo>
                      <a:pt x="130" y="17"/>
                    </a:lnTo>
                    <a:lnTo>
                      <a:pt x="153" y="0"/>
                    </a:lnTo>
                    <a:lnTo>
                      <a:pt x="176" y="68"/>
                    </a:lnTo>
                    <a:lnTo>
                      <a:pt x="210" y="79"/>
                    </a:lnTo>
                    <a:lnTo>
                      <a:pt x="238" y="102"/>
                    </a:lnTo>
                    <a:lnTo>
                      <a:pt x="266" y="130"/>
                    </a:lnTo>
                    <a:lnTo>
                      <a:pt x="278" y="158"/>
                    </a:lnTo>
                    <a:lnTo>
                      <a:pt x="283" y="198"/>
                    </a:lnTo>
                    <a:lnTo>
                      <a:pt x="283" y="232"/>
                    </a:lnTo>
                    <a:lnTo>
                      <a:pt x="266" y="266"/>
                    </a:lnTo>
                    <a:lnTo>
                      <a:pt x="244" y="300"/>
                    </a:lnTo>
                    <a:lnTo>
                      <a:pt x="215" y="323"/>
                    </a:lnTo>
                    <a:lnTo>
                      <a:pt x="181" y="345"/>
                    </a:lnTo>
                    <a:lnTo>
                      <a:pt x="147" y="351"/>
                    </a:lnTo>
                    <a:lnTo>
                      <a:pt x="108" y="351"/>
                    </a:lnTo>
                    <a:lnTo>
                      <a:pt x="73" y="340"/>
                    </a:lnTo>
                    <a:lnTo>
                      <a:pt x="45" y="317"/>
                    </a:lnTo>
                    <a:lnTo>
                      <a:pt x="22" y="289"/>
                    </a:lnTo>
                    <a:lnTo>
                      <a:pt x="5" y="260"/>
                    </a:lnTo>
                    <a:lnTo>
                      <a:pt x="0" y="221"/>
                    </a:lnTo>
                    <a:lnTo>
                      <a:pt x="5" y="187"/>
                    </a:lnTo>
                    <a:lnTo>
                      <a:pt x="17" y="153"/>
                    </a:lnTo>
                    <a:lnTo>
                      <a:pt x="39" y="119"/>
                    </a:lnTo>
                    <a:lnTo>
                      <a:pt x="68" y="96"/>
                    </a:lnTo>
                    <a:lnTo>
                      <a:pt x="91" y="79"/>
                    </a:lnTo>
                    <a:lnTo>
                      <a:pt x="119" y="68"/>
                    </a:lnTo>
                    <a:lnTo>
                      <a:pt x="147" y="68"/>
                    </a:lnTo>
                    <a:close/>
                    <a:moveTo>
                      <a:pt x="176" y="153"/>
                    </a:moveTo>
                    <a:lnTo>
                      <a:pt x="164" y="130"/>
                    </a:lnTo>
                    <a:lnTo>
                      <a:pt x="153" y="102"/>
                    </a:lnTo>
                    <a:lnTo>
                      <a:pt x="113" y="113"/>
                    </a:lnTo>
                    <a:lnTo>
                      <a:pt x="91" y="124"/>
                    </a:lnTo>
                    <a:lnTo>
                      <a:pt x="68" y="147"/>
                    </a:lnTo>
                    <a:lnTo>
                      <a:pt x="51" y="170"/>
                    </a:lnTo>
                    <a:lnTo>
                      <a:pt x="39" y="198"/>
                    </a:lnTo>
                    <a:lnTo>
                      <a:pt x="34" y="226"/>
                    </a:lnTo>
                    <a:lnTo>
                      <a:pt x="39" y="249"/>
                    </a:lnTo>
                    <a:lnTo>
                      <a:pt x="51" y="272"/>
                    </a:lnTo>
                    <a:lnTo>
                      <a:pt x="68" y="294"/>
                    </a:lnTo>
                    <a:lnTo>
                      <a:pt x="102" y="311"/>
                    </a:lnTo>
                    <a:lnTo>
                      <a:pt x="136" y="317"/>
                    </a:lnTo>
                    <a:lnTo>
                      <a:pt x="176" y="306"/>
                    </a:lnTo>
                    <a:lnTo>
                      <a:pt x="215" y="272"/>
                    </a:lnTo>
                    <a:lnTo>
                      <a:pt x="244" y="232"/>
                    </a:lnTo>
                    <a:lnTo>
                      <a:pt x="249" y="192"/>
                    </a:lnTo>
                    <a:lnTo>
                      <a:pt x="244" y="153"/>
                    </a:lnTo>
                    <a:lnTo>
                      <a:pt x="215" y="124"/>
                    </a:lnTo>
                    <a:lnTo>
                      <a:pt x="187" y="107"/>
                    </a:lnTo>
                    <a:lnTo>
                      <a:pt x="204" y="141"/>
                    </a:lnTo>
                    <a:lnTo>
                      <a:pt x="176"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3" name="Freeform 42"/>
              <p:cNvSpPr>
                <a:spLocks noEditPoints="1"/>
              </p:cNvSpPr>
              <p:nvPr/>
            </p:nvSpPr>
            <p:spPr bwMode="gray">
              <a:xfrm>
                <a:off x="-8250240" y="10071102"/>
                <a:ext cx="468313" cy="423863"/>
              </a:xfrm>
              <a:custGeom>
                <a:avLst/>
                <a:gdLst>
                  <a:gd name="T0" fmla="*/ 2147483647 w 295"/>
                  <a:gd name="T1" fmla="*/ 2147483647 h 267"/>
                  <a:gd name="T2" fmla="*/ 2147483647 w 295"/>
                  <a:gd name="T3" fmla="*/ 2147483647 h 267"/>
                  <a:gd name="T4" fmla="*/ 2147483647 w 295"/>
                  <a:gd name="T5" fmla="*/ 2147483647 h 267"/>
                  <a:gd name="T6" fmla="*/ 2147483647 w 295"/>
                  <a:gd name="T7" fmla="*/ 2147483647 h 267"/>
                  <a:gd name="T8" fmla="*/ 2147483647 w 295"/>
                  <a:gd name="T9" fmla="*/ 2147483647 h 267"/>
                  <a:gd name="T10" fmla="*/ 2147483647 w 295"/>
                  <a:gd name="T11" fmla="*/ 2147483647 h 267"/>
                  <a:gd name="T12" fmla="*/ 0 w 295"/>
                  <a:gd name="T13" fmla="*/ 2147483647 h 267"/>
                  <a:gd name="T14" fmla="*/ 2147483647 w 295"/>
                  <a:gd name="T15" fmla="*/ 2147483647 h 267"/>
                  <a:gd name="T16" fmla="*/ 2147483647 w 295"/>
                  <a:gd name="T17" fmla="*/ 2147483647 h 267"/>
                  <a:gd name="T18" fmla="*/ 2147483647 w 295"/>
                  <a:gd name="T19" fmla="*/ 2147483647 h 267"/>
                  <a:gd name="T20" fmla="*/ 2147483647 w 295"/>
                  <a:gd name="T21" fmla="*/ 2147483647 h 267"/>
                  <a:gd name="T22" fmla="*/ 2147483647 w 295"/>
                  <a:gd name="T23" fmla="*/ 2147483647 h 267"/>
                  <a:gd name="T24" fmla="*/ 2147483647 w 295"/>
                  <a:gd name="T25" fmla="*/ 2147483647 h 267"/>
                  <a:gd name="T26" fmla="*/ 2147483647 w 295"/>
                  <a:gd name="T27" fmla="*/ 2147483647 h 267"/>
                  <a:gd name="T28" fmla="*/ 2147483647 w 295"/>
                  <a:gd name="T29" fmla="*/ 0 h 267"/>
                  <a:gd name="T30" fmla="*/ 2147483647 w 295"/>
                  <a:gd name="T31" fmla="*/ 2147483647 h 267"/>
                  <a:gd name="T32" fmla="*/ 2147483647 w 295"/>
                  <a:gd name="T33" fmla="*/ 2147483647 h 267"/>
                  <a:gd name="T34" fmla="*/ 2147483647 w 295"/>
                  <a:gd name="T35" fmla="*/ 2147483647 h 267"/>
                  <a:gd name="T36" fmla="*/ 2147483647 w 295"/>
                  <a:gd name="T37" fmla="*/ 2147483647 h 267"/>
                  <a:gd name="T38" fmla="*/ 2147483647 w 295"/>
                  <a:gd name="T39" fmla="*/ 2147483647 h 267"/>
                  <a:gd name="T40" fmla="*/ 2147483647 w 295"/>
                  <a:gd name="T41" fmla="*/ 2147483647 h 267"/>
                  <a:gd name="T42" fmla="*/ 2147483647 w 295"/>
                  <a:gd name="T43" fmla="*/ 2147483647 h 267"/>
                  <a:gd name="T44" fmla="*/ 2147483647 w 295"/>
                  <a:gd name="T45" fmla="*/ 2147483647 h 267"/>
                  <a:gd name="T46" fmla="*/ 2147483647 w 295"/>
                  <a:gd name="T47" fmla="*/ 2147483647 h 267"/>
                  <a:gd name="T48" fmla="*/ 2147483647 w 295"/>
                  <a:gd name="T49" fmla="*/ 2147483647 h 267"/>
                  <a:gd name="T50" fmla="*/ 2147483647 w 295"/>
                  <a:gd name="T51" fmla="*/ 2147483647 h 267"/>
                  <a:gd name="T52" fmla="*/ 2147483647 w 295"/>
                  <a:gd name="T53" fmla="*/ 2147483647 h 267"/>
                  <a:gd name="T54" fmla="*/ 2147483647 w 295"/>
                  <a:gd name="T55" fmla="*/ 2147483647 h 267"/>
                  <a:gd name="T56" fmla="*/ 2147483647 w 295"/>
                  <a:gd name="T57" fmla="*/ 2147483647 h 267"/>
                  <a:gd name="T58" fmla="*/ 2147483647 w 295"/>
                  <a:gd name="T59" fmla="*/ 2147483647 h 267"/>
                  <a:gd name="T60" fmla="*/ 2147483647 w 295"/>
                  <a:gd name="T61" fmla="*/ 2147483647 h 2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5" h="267">
                    <a:moveTo>
                      <a:pt x="295" y="17"/>
                    </a:moveTo>
                    <a:lnTo>
                      <a:pt x="164" y="267"/>
                    </a:lnTo>
                    <a:lnTo>
                      <a:pt x="68" y="221"/>
                    </a:lnTo>
                    <a:lnTo>
                      <a:pt x="51" y="204"/>
                    </a:lnTo>
                    <a:lnTo>
                      <a:pt x="34" y="198"/>
                    </a:lnTo>
                    <a:lnTo>
                      <a:pt x="11" y="170"/>
                    </a:lnTo>
                    <a:lnTo>
                      <a:pt x="0" y="130"/>
                    </a:lnTo>
                    <a:lnTo>
                      <a:pt x="6" y="113"/>
                    </a:lnTo>
                    <a:lnTo>
                      <a:pt x="11" y="96"/>
                    </a:lnTo>
                    <a:lnTo>
                      <a:pt x="34" y="68"/>
                    </a:lnTo>
                    <a:lnTo>
                      <a:pt x="62" y="51"/>
                    </a:lnTo>
                    <a:lnTo>
                      <a:pt x="96" y="51"/>
                    </a:lnTo>
                    <a:lnTo>
                      <a:pt x="147" y="68"/>
                    </a:lnTo>
                    <a:lnTo>
                      <a:pt x="210" y="102"/>
                    </a:lnTo>
                    <a:lnTo>
                      <a:pt x="261" y="0"/>
                    </a:lnTo>
                    <a:lnTo>
                      <a:pt x="295" y="17"/>
                    </a:lnTo>
                    <a:close/>
                    <a:moveTo>
                      <a:pt x="193" y="130"/>
                    </a:moveTo>
                    <a:lnTo>
                      <a:pt x="130" y="96"/>
                    </a:lnTo>
                    <a:lnTo>
                      <a:pt x="102" y="85"/>
                    </a:lnTo>
                    <a:lnTo>
                      <a:pt x="79" y="85"/>
                    </a:lnTo>
                    <a:lnTo>
                      <a:pt x="62" y="96"/>
                    </a:lnTo>
                    <a:lnTo>
                      <a:pt x="45" y="113"/>
                    </a:lnTo>
                    <a:lnTo>
                      <a:pt x="40" y="130"/>
                    </a:lnTo>
                    <a:lnTo>
                      <a:pt x="40" y="142"/>
                    </a:lnTo>
                    <a:lnTo>
                      <a:pt x="57" y="170"/>
                    </a:lnTo>
                    <a:lnTo>
                      <a:pt x="62" y="176"/>
                    </a:lnTo>
                    <a:lnTo>
                      <a:pt x="85" y="187"/>
                    </a:lnTo>
                    <a:lnTo>
                      <a:pt x="147" y="221"/>
                    </a:lnTo>
                    <a:lnTo>
                      <a:pt x="193"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4" name="Freeform 43"/>
              <p:cNvSpPr>
                <a:spLocks noEditPoints="1"/>
              </p:cNvSpPr>
              <p:nvPr/>
            </p:nvSpPr>
            <p:spPr bwMode="gray">
              <a:xfrm>
                <a:off x="-7467601" y="10277477"/>
                <a:ext cx="431801" cy="468313"/>
              </a:xfrm>
              <a:custGeom>
                <a:avLst/>
                <a:gdLst>
                  <a:gd name="T0" fmla="*/ 2147483647 w 272"/>
                  <a:gd name="T1" fmla="*/ 2147483647 h 295"/>
                  <a:gd name="T2" fmla="*/ 2147483647 w 272"/>
                  <a:gd name="T3" fmla="*/ 2147483647 h 295"/>
                  <a:gd name="T4" fmla="*/ 2147483647 w 272"/>
                  <a:gd name="T5" fmla="*/ 2147483647 h 295"/>
                  <a:gd name="T6" fmla="*/ 2147483647 w 272"/>
                  <a:gd name="T7" fmla="*/ 2147483647 h 295"/>
                  <a:gd name="T8" fmla="*/ 2147483647 w 272"/>
                  <a:gd name="T9" fmla="*/ 2147483647 h 295"/>
                  <a:gd name="T10" fmla="*/ 2147483647 w 272"/>
                  <a:gd name="T11" fmla="*/ 2147483647 h 295"/>
                  <a:gd name="T12" fmla="*/ 2147483647 w 272"/>
                  <a:gd name="T13" fmla="*/ 2147483647 h 295"/>
                  <a:gd name="T14" fmla="*/ 2147483647 w 272"/>
                  <a:gd name="T15" fmla="*/ 2147483647 h 295"/>
                  <a:gd name="T16" fmla="*/ 0 w 272"/>
                  <a:gd name="T17" fmla="*/ 2147483647 h 295"/>
                  <a:gd name="T18" fmla="*/ 0 w 272"/>
                  <a:gd name="T19" fmla="*/ 2147483647 h 295"/>
                  <a:gd name="T20" fmla="*/ 2147483647 w 272"/>
                  <a:gd name="T21" fmla="*/ 2147483647 h 295"/>
                  <a:gd name="T22" fmla="*/ 2147483647 w 272"/>
                  <a:gd name="T23" fmla="*/ 2147483647 h 295"/>
                  <a:gd name="T24" fmla="*/ 2147483647 w 272"/>
                  <a:gd name="T25" fmla="*/ 2147483647 h 295"/>
                  <a:gd name="T26" fmla="*/ 2147483647 w 272"/>
                  <a:gd name="T27" fmla="*/ 2147483647 h 295"/>
                  <a:gd name="T28" fmla="*/ 2147483647 w 272"/>
                  <a:gd name="T29" fmla="*/ 2147483647 h 295"/>
                  <a:gd name="T30" fmla="*/ 2147483647 w 272"/>
                  <a:gd name="T31" fmla="*/ 0 h 295"/>
                  <a:gd name="T32" fmla="*/ 2147483647 w 272"/>
                  <a:gd name="T33" fmla="*/ 2147483647 h 295"/>
                  <a:gd name="T34" fmla="*/ 2147483647 w 272"/>
                  <a:gd name="T35" fmla="*/ 2147483647 h 295"/>
                  <a:gd name="T36" fmla="*/ 2147483647 w 272"/>
                  <a:gd name="T37" fmla="*/ 2147483647 h 295"/>
                  <a:gd name="T38" fmla="*/ 2147483647 w 272"/>
                  <a:gd name="T39" fmla="*/ 2147483647 h 295"/>
                  <a:gd name="T40" fmla="*/ 2147483647 w 272"/>
                  <a:gd name="T41" fmla="*/ 2147483647 h 295"/>
                  <a:gd name="T42" fmla="*/ 2147483647 w 272"/>
                  <a:gd name="T43" fmla="*/ 2147483647 h 295"/>
                  <a:gd name="T44" fmla="*/ 2147483647 w 272"/>
                  <a:gd name="T45" fmla="*/ 2147483647 h 295"/>
                  <a:gd name="T46" fmla="*/ 2147483647 w 272"/>
                  <a:gd name="T47" fmla="*/ 2147483647 h 295"/>
                  <a:gd name="T48" fmla="*/ 2147483647 w 272"/>
                  <a:gd name="T49" fmla="*/ 2147483647 h 295"/>
                  <a:gd name="T50" fmla="*/ 2147483647 w 272"/>
                  <a:gd name="T51" fmla="*/ 2147483647 h 295"/>
                  <a:gd name="T52" fmla="*/ 2147483647 w 272"/>
                  <a:gd name="T53" fmla="*/ 2147483647 h 295"/>
                  <a:gd name="T54" fmla="*/ 2147483647 w 272"/>
                  <a:gd name="T55" fmla="*/ 2147483647 h 295"/>
                  <a:gd name="T56" fmla="*/ 2147483647 w 272"/>
                  <a:gd name="T57" fmla="*/ 2147483647 h 295"/>
                  <a:gd name="T58" fmla="*/ 2147483647 w 272"/>
                  <a:gd name="T59" fmla="*/ 2147483647 h 295"/>
                  <a:gd name="T60" fmla="*/ 2147483647 w 272"/>
                  <a:gd name="T61" fmla="*/ 2147483647 h 295"/>
                  <a:gd name="T62" fmla="*/ 2147483647 w 272"/>
                  <a:gd name="T63" fmla="*/ 2147483647 h 295"/>
                  <a:gd name="T64" fmla="*/ 2147483647 w 272"/>
                  <a:gd name="T65" fmla="*/ 2147483647 h 295"/>
                  <a:gd name="T66" fmla="*/ 2147483647 w 272"/>
                  <a:gd name="T67" fmla="*/ 2147483647 h 295"/>
                  <a:gd name="T68" fmla="*/ 2147483647 w 272"/>
                  <a:gd name="T69" fmla="*/ 2147483647 h 295"/>
                  <a:gd name="T70" fmla="*/ 2147483647 w 272"/>
                  <a:gd name="T71" fmla="*/ 2147483647 h 295"/>
                  <a:gd name="T72" fmla="*/ 2147483647 w 272"/>
                  <a:gd name="T73" fmla="*/ 2147483647 h 295"/>
                  <a:gd name="T74" fmla="*/ 2147483647 w 272"/>
                  <a:gd name="T75" fmla="*/ 2147483647 h 295"/>
                  <a:gd name="T76" fmla="*/ 2147483647 w 272"/>
                  <a:gd name="T77" fmla="*/ 2147483647 h 295"/>
                  <a:gd name="T78" fmla="*/ 2147483647 w 272"/>
                  <a:gd name="T79" fmla="*/ 2147483647 h 295"/>
                  <a:gd name="T80" fmla="*/ 2147483647 w 272"/>
                  <a:gd name="T81" fmla="*/ 2147483647 h 295"/>
                  <a:gd name="T82" fmla="*/ 2147483647 w 272"/>
                  <a:gd name="T83" fmla="*/ 2147483647 h 295"/>
                  <a:gd name="T84" fmla="*/ 2147483647 w 272"/>
                  <a:gd name="T85" fmla="*/ 2147483647 h 295"/>
                  <a:gd name="T86" fmla="*/ 2147483647 w 272"/>
                  <a:gd name="T87" fmla="*/ 2147483647 h 2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2" h="295">
                    <a:moveTo>
                      <a:pt x="267" y="176"/>
                    </a:moveTo>
                    <a:lnTo>
                      <a:pt x="244" y="239"/>
                    </a:lnTo>
                    <a:lnTo>
                      <a:pt x="204" y="273"/>
                    </a:lnTo>
                    <a:lnTo>
                      <a:pt x="153" y="295"/>
                    </a:lnTo>
                    <a:lnTo>
                      <a:pt x="102" y="290"/>
                    </a:lnTo>
                    <a:lnTo>
                      <a:pt x="63" y="278"/>
                    </a:lnTo>
                    <a:lnTo>
                      <a:pt x="34" y="256"/>
                    </a:lnTo>
                    <a:lnTo>
                      <a:pt x="17" y="227"/>
                    </a:lnTo>
                    <a:lnTo>
                      <a:pt x="0" y="193"/>
                    </a:lnTo>
                    <a:lnTo>
                      <a:pt x="0" y="154"/>
                    </a:lnTo>
                    <a:lnTo>
                      <a:pt x="6" y="114"/>
                    </a:lnTo>
                    <a:lnTo>
                      <a:pt x="17" y="80"/>
                    </a:lnTo>
                    <a:lnTo>
                      <a:pt x="40" y="46"/>
                    </a:lnTo>
                    <a:lnTo>
                      <a:pt x="68" y="23"/>
                    </a:lnTo>
                    <a:lnTo>
                      <a:pt x="102" y="6"/>
                    </a:lnTo>
                    <a:lnTo>
                      <a:pt x="136" y="0"/>
                    </a:lnTo>
                    <a:lnTo>
                      <a:pt x="170" y="6"/>
                    </a:lnTo>
                    <a:lnTo>
                      <a:pt x="204" y="23"/>
                    </a:lnTo>
                    <a:lnTo>
                      <a:pt x="233" y="40"/>
                    </a:lnTo>
                    <a:lnTo>
                      <a:pt x="255" y="74"/>
                    </a:lnTo>
                    <a:lnTo>
                      <a:pt x="267" y="108"/>
                    </a:lnTo>
                    <a:lnTo>
                      <a:pt x="272" y="142"/>
                    </a:lnTo>
                    <a:lnTo>
                      <a:pt x="267" y="176"/>
                    </a:lnTo>
                    <a:close/>
                    <a:moveTo>
                      <a:pt x="227" y="165"/>
                    </a:moveTo>
                    <a:lnTo>
                      <a:pt x="233" y="120"/>
                    </a:lnTo>
                    <a:lnTo>
                      <a:pt x="221" y="85"/>
                    </a:lnTo>
                    <a:lnTo>
                      <a:pt x="199" y="57"/>
                    </a:lnTo>
                    <a:lnTo>
                      <a:pt x="165" y="40"/>
                    </a:lnTo>
                    <a:lnTo>
                      <a:pt x="125" y="34"/>
                    </a:lnTo>
                    <a:lnTo>
                      <a:pt x="91" y="51"/>
                    </a:lnTo>
                    <a:lnTo>
                      <a:pt x="63" y="80"/>
                    </a:lnTo>
                    <a:lnTo>
                      <a:pt x="40" y="125"/>
                    </a:lnTo>
                    <a:lnTo>
                      <a:pt x="40" y="159"/>
                    </a:lnTo>
                    <a:lnTo>
                      <a:pt x="40" y="188"/>
                    </a:lnTo>
                    <a:lnTo>
                      <a:pt x="46" y="210"/>
                    </a:lnTo>
                    <a:lnTo>
                      <a:pt x="63" y="233"/>
                    </a:lnTo>
                    <a:lnTo>
                      <a:pt x="85" y="250"/>
                    </a:lnTo>
                    <a:lnTo>
                      <a:pt x="108" y="261"/>
                    </a:lnTo>
                    <a:lnTo>
                      <a:pt x="142" y="261"/>
                    </a:lnTo>
                    <a:lnTo>
                      <a:pt x="182" y="250"/>
                    </a:lnTo>
                    <a:lnTo>
                      <a:pt x="210" y="216"/>
                    </a:lnTo>
                    <a:lnTo>
                      <a:pt x="227"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5" name="Freeform 44"/>
              <p:cNvSpPr>
                <a:spLocks/>
              </p:cNvSpPr>
              <p:nvPr/>
            </p:nvSpPr>
            <p:spPr bwMode="gray">
              <a:xfrm>
                <a:off x="-6611938" y="10385427"/>
                <a:ext cx="350838" cy="450850"/>
              </a:xfrm>
              <a:custGeom>
                <a:avLst/>
                <a:gdLst>
                  <a:gd name="T0" fmla="*/ 2147483647 w 221"/>
                  <a:gd name="T1" fmla="*/ 0 h 284"/>
                  <a:gd name="T2" fmla="*/ 2147483647 w 221"/>
                  <a:gd name="T3" fmla="*/ 2147483647 h 284"/>
                  <a:gd name="T4" fmla="*/ 2147483647 w 221"/>
                  <a:gd name="T5" fmla="*/ 2147483647 h 284"/>
                  <a:gd name="T6" fmla="*/ 2147483647 w 221"/>
                  <a:gd name="T7" fmla="*/ 2147483647 h 284"/>
                  <a:gd name="T8" fmla="*/ 2147483647 w 221"/>
                  <a:gd name="T9" fmla="*/ 2147483647 h 284"/>
                  <a:gd name="T10" fmla="*/ 0 w 221"/>
                  <a:gd name="T11" fmla="*/ 2147483647 h 284"/>
                  <a:gd name="T12" fmla="*/ 0 w 221"/>
                  <a:gd name="T13" fmla="*/ 0 h 284"/>
                  <a:gd name="T14" fmla="*/ 2147483647 w 221"/>
                  <a:gd name="T15" fmla="*/ 0 h 284"/>
                  <a:gd name="T16" fmla="*/ 2147483647 w 221"/>
                  <a:gd name="T17" fmla="*/ 2147483647 h 284"/>
                  <a:gd name="T18" fmla="*/ 2147483647 w 221"/>
                  <a:gd name="T19" fmla="*/ 0 h 284"/>
                  <a:gd name="T20" fmla="*/ 2147483647 w 221"/>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1" h="284">
                    <a:moveTo>
                      <a:pt x="221" y="0"/>
                    </a:moveTo>
                    <a:lnTo>
                      <a:pt x="221" y="284"/>
                    </a:lnTo>
                    <a:lnTo>
                      <a:pt x="187" y="284"/>
                    </a:lnTo>
                    <a:lnTo>
                      <a:pt x="40" y="63"/>
                    </a:lnTo>
                    <a:lnTo>
                      <a:pt x="40" y="278"/>
                    </a:lnTo>
                    <a:lnTo>
                      <a:pt x="0" y="278"/>
                    </a:lnTo>
                    <a:lnTo>
                      <a:pt x="0" y="0"/>
                    </a:lnTo>
                    <a:lnTo>
                      <a:pt x="40" y="0"/>
                    </a:lnTo>
                    <a:lnTo>
                      <a:pt x="187" y="222"/>
                    </a:lnTo>
                    <a:lnTo>
                      <a:pt x="187" y="0"/>
                    </a:lnTo>
                    <a:lnTo>
                      <a:pt x="2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6" name="Freeform 45"/>
              <p:cNvSpPr>
                <a:spLocks/>
              </p:cNvSpPr>
              <p:nvPr/>
            </p:nvSpPr>
            <p:spPr bwMode="gray">
              <a:xfrm>
                <a:off x="-5883274" y="10242552"/>
                <a:ext cx="522288" cy="530225"/>
              </a:xfrm>
              <a:custGeom>
                <a:avLst/>
                <a:gdLst>
                  <a:gd name="T0" fmla="*/ 2147483647 w 329"/>
                  <a:gd name="T1" fmla="*/ 0 h 334"/>
                  <a:gd name="T2" fmla="*/ 2147483647 w 329"/>
                  <a:gd name="T3" fmla="*/ 2147483647 h 334"/>
                  <a:gd name="T4" fmla="*/ 2147483647 w 329"/>
                  <a:gd name="T5" fmla="*/ 2147483647 h 334"/>
                  <a:gd name="T6" fmla="*/ 2147483647 w 329"/>
                  <a:gd name="T7" fmla="*/ 2147483647 h 334"/>
                  <a:gd name="T8" fmla="*/ 2147483647 w 329"/>
                  <a:gd name="T9" fmla="*/ 2147483647 h 334"/>
                  <a:gd name="T10" fmla="*/ 2147483647 w 329"/>
                  <a:gd name="T11" fmla="*/ 2147483647 h 334"/>
                  <a:gd name="T12" fmla="*/ 2147483647 w 329"/>
                  <a:gd name="T13" fmla="*/ 2147483647 h 334"/>
                  <a:gd name="T14" fmla="*/ 2147483647 w 329"/>
                  <a:gd name="T15" fmla="*/ 2147483647 h 334"/>
                  <a:gd name="T16" fmla="*/ 2147483647 w 329"/>
                  <a:gd name="T17" fmla="*/ 2147483647 h 334"/>
                  <a:gd name="T18" fmla="*/ 2147483647 w 329"/>
                  <a:gd name="T19" fmla="*/ 2147483647 h 334"/>
                  <a:gd name="T20" fmla="*/ 0 w 329"/>
                  <a:gd name="T21" fmla="*/ 2147483647 h 334"/>
                  <a:gd name="T22" fmla="*/ 2147483647 w 329"/>
                  <a:gd name="T23" fmla="*/ 2147483647 h 334"/>
                  <a:gd name="T24" fmla="*/ 2147483647 w 329"/>
                  <a:gd name="T25" fmla="*/ 2147483647 h 334"/>
                  <a:gd name="T26" fmla="*/ 2147483647 w 329"/>
                  <a:gd name="T27" fmla="*/ 2147483647 h 334"/>
                  <a:gd name="T28" fmla="*/ 2147483647 w 329"/>
                  <a:gd name="T29" fmla="*/ 2147483647 h 334"/>
                  <a:gd name="T30" fmla="*/ 2147483647 w 329"/>
                  <a:gd name="T31" fmla="*/ 2147483647 h 334"/>
                  <a:gd name="T32" fmla="*/ 2147483647 w 329"/>
                  <a:gd name="T33" fmla="*/ 2147483647 h 334"/>
                  <a:gd name="T34" fmla="*/ 2147483647 w 329"/>
                  <a:gd name="T35" fmla="*/ 0 h 334"/>
                  <a:gd name="T36" fmla="*/ 2147483647 w 329"/>
                  <a:gd name="T37" fmla="*/ 0 h 3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9" h="334">
                    <a:moveTo>
                      <a:pt x="261" y="0"/>
                    </a:moveTo>
                    <a:lnTo>
                      <a:pt x="329" y="272"/>
                    </a:lnTo>
                    <a:lnTo>
                      <a:pt x="278" y="283"/>
                    </a:lnTo>
                    <a:lnTo>
                      <a:pt x="165" y="107"/>
                    </a:lnTo>
                    <a:lnTo>
                      <a:pt x="148" y="85"/>
                    </a:lnTo>
                    <a:lnTo>
                      <a:pt x="142" y="68"/>
                    </a:lnTo>
                    <a:lnTo>
                      <a:pt x="142" y="90"/>
                    </a:lnTo>
                    <a:lnTo>
                      <a:pt x="136" y="119"/>
                    </a:lnTo>
                    <a:lnTo>
                      <a:pt x="119" y="323"/>
                    </a:lnTo>
                    <a:lnTo>
                      <a:pt x="68" y="334"/>
                    </a:lnTo>
                    <a:lnTo>
                      <a:pt x="0" y="62"/>
                    </a:lnTo>
                    <a:lnTo>
                      <a:pt x="34" y="51"/>
                    </a:lnTo>
                    <a:lnTo>
                      <a:pt x="91" y="283"/>
                    </a:lnTo>
                    <a:lnTo>
                      <a:pt x="119" y="34"/>
                    </a:lnTo>
                    <a:lnTo>
                      <a:pt x="148" y="22"/>
                    </a:lnTo>
                    <a:lnTo>
                      <a:pt x="284" y="238"/>
                    </a:lnTo>
                    <a:lnTo>
                      <a:pt x="227" y="5"/>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7" name="Freeform 46"/>
              <p:cNvSpPr>
                <a:spLocks/>
              </p:cNvSpPr>
              <p:nvPr/>
            </p:nvSpPr>
            <p:spPr bwMode="gray">
              <a:xfrm>
                <a:off x="-5100636" y="9963152"/>
                <a:ext cx="450851" cy="422275"/>
              </a:xfrm>
              <a:custGeom>
                <a:avLst/>
                <a:gdLst>
                  <a:gd name="T0" fmla="*/ 2147483647 w 284"/>
                  <a:gd name="T1" fmla="*/ 0 h 266"/>
                  <a:gd name="T2" fmla="*/ 2147483647 w 284"/>
                  <a:gd name="T3" fmla="*/ 2147483647 h 266"/>
                  <a:gd name="T4" fmla="*/ 2147483647 w 284"/>
                  <a:gd name="T5" fmla="*/ 2147483647 h 266"/>
                  <a:gd name="T6" fmla="*/ 2147483647 w 284"/>
                  <a:gd name="T7" fmla="*/ 2147483647 h 266"/>
                  <a:gd name="T8" fmla="*/ 2147483647 w 284"/>
                  <a:gd name="T9" fmla="*/ 2147483647 h 266"/>
                  <a:gd name="T10" fmla="*/ 0 w 284"/>
                  <a:gd name="T11" fmla="*/ 2147483647 h 266"/>
                  <a:gd name="T12" fmla="*/ 2147483647 w 284"/>
                  <a:gd name="T13" fmla="*/ 0 h 2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4" h="266">
                    <a:moveTo>
                      <a:pt x="154" y="0"/>
                    </a:moveTo>
                    <a:lnTo>
                      <a:pt x="284" y="249"/>
                    </a:lnTo>
                    <a:lnTo>
                      <a:pt x="256" y="266"/>
                    </a:lnTo>
                    <a:lnTo>
                      <a:pt x="137" y="45"/>
                    </a:lnTo>
                    <a:lnTo>
                      <a:pt x="17" y="108"/>
                    </a:lnTo>
                    <a:lnTo>
                      <a:pt x="0" y="79"/>
                    </a:ln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8" name="Freeform 47"/>
              <p:cNvSpPr>
                <a:spLocks/>
              </p:cNvSpPr>
              <p:nvPr/>
            </p:nvSpPr>
            <p:spPr bwMode="gray">
              <a:xfrm>
                <a:off x="-4478335" y="9467852"/>
                <a:ext cx="566738" cy="576263"/>
              </a:xfrm>
              <a:custGeom>
                <a:avLst/>
                <a:gdLst>
                  <a:gd name="T0" fmla="*/ 2147483647 w 357"/>
                  <a:gd name="T1" fmla="*/ 0 h 363"/>
                  <a:gd name="T2" fmla="*/ 2147483647 w 357"/>
                  <a:gd name="T3" fmla="*/ 2147483647 h 363"/>
                  <a:gd name="T4" fmla="*/ 2147483647 w 357"/>
                  <a:gd name="T5" fmla="*/ 2147483647 h 363"/>
                  <a:gd name="T6" fmla="*/ 2147483647 w 357"/>
                  <a:gd name="T7" fmla="*/ 2147483647 h 363"/>
                  <a:gd name="T8" fmla="*/ 2147483647 w 357"/>
                  <a:gd name="T9" fmla="*/ 2147483647 h 363"/>
                  <a:gd name="T10" fmla="*/ 2147483647 w 357"/>
                  <a:gd name="T11" fmla="*/ 2147483647 h 363"/>
                  <a:gd name="T12" fmla="*/ 2147483647 w 357"/>
                  <a:gd name="T13" fmla="*/ 2147483647 h 363"/>
                  <a:gd name="T14" fmla="*/ 0 w 357"/>
                  <a:gd name="T15" fmla="*/ 2147483647 h 363"/>
                  <a:gd name="T16" fmla="*/ 2147483647 w 357"/>
                  <a:gd name="T17" fmla="*/ 2147483647 h 363"/>
                  <a:gd name="T18" fmla="*/ 2147483647 w 357"/>
                  <a:gd name="T19" fmla="*/ 2147483647 h 363"/>
                  <a:gd name="T20" fmla="*/ 2147483647 w 357"/>
                  <a:gd name="T21" fmla="*/ 2147483647 h 363"/>
                  <a:gd name="T22" fmla="*/ 2147483647 w 357"/>
                  <a:gd name="T23" fmla="*/ 2147483647 h 363"/>
                  <a:gd name="T24" fmla="*/ 2147483647 w 357"/>
                  <a:gd name="T25" fmla="*/ 0 h 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7" h="363">
                    <a:moveTo>
                      <a:pt x="170" y="0"/>
                    </a:moveTo>
                    <a:lnTo>
                      <a:pt x="357" y="210"/>
                    </a:lnTo>
                    <a:lnTo>
                      <a:pt x="329" y="233"/>
                    </a:lnTo>
                    <a:lnTo>
                      <a:pt x="238" y="131"/>
                    </a:lnTo>
                    <a:lnTo>
                      <a:pt x="226" y="329"/>
                    </a:lnTo>
                    <a:lnTo>
                      <a:pt x="187" y="363"/>
                    </a:lnTo>
                    <a:lnTo>
                      <a:pt x="198" y="199"/>
                    </a:lnTo>
                    <a:lnTo>
                      <a:pt x="0" y="153"/>
                    </a:lnTo>
                    <a:lnTo>
                      <a:pt x="34" y="119"/>
                    </a:lnTo>
                    <a:lnTo>
                      <a:pt x="204" y="159"/>
                    </a:lnTo>
                    <a:lnTo>
                      <a:pt x="209" y="97"/>
                    </a:lnTo>
                    <a:lnTo>
                      <a:pt x="141" y="23"/>
                    </a:lnTo>
                    <a:lnTo>
                      <a:pt x="1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699" name="Freeform 48"/>
              <p:cNvSpPr>
                <a:spLocks/>
              </p:cNvSpPr>
              <p:nvPr/>
            </p:nvSpPr>
            <p:spPr bwMode="gray">
              <a:xfrm>
                <a:off x="-3840159" y="8918577"/>
                <a:ext cx="360363" cy="423863"/>
              </a:xfrm>
              <a:custGeom>
                <a:avLst/>
                <a:gdLst>
                  <a:gd name="T0" fmla="*/ 2147483647 w 227"/>
                  <a:gd name="T1" fmla="*/ 2147483647 h 267"/>
                  <a:gd name="T2" fmla="*/ 2147483647 w 227"/>
                  <a:gd name="T3" fmla="*/ 2147483647 h 267"/>
                  <a:gd name="T4" fmla="*/ 2147483647 w 227"/>
                  <a:gd name="T5" fmla="*/ 2147483647 h 267"/>
                  <a:gd name="T6" fmla="*/ 2147483647 w 227"/>
                  <a:gd name="T7" fmla="*/ 2147483647 h 267"/>
                  <a:gd name="T8" fmla="*/ 2147483647 w 227"/>
                  <a:gd name="T9" fmla="*/ 2147483647 h 267"/>
                  <a:gd name="T10" fmla="*/ 2147483647 w 227"/>
                  <a:gd name="T11" fmla="*/ 2147483647 h 267"/>
                  <a:gd name="T12" fmla="*/ 2147483647 w 227"/>
                  <a:gd name="T13" fmla="*/ 2147483647 h 267"/>
                  <a:gd name="T14" fmla="*/ 2147483647 w 227"/>
                  <a:gd name="T15" fmla="*/ 2147483647 h 267"/>
                  <a:gd name="T16" fmla="*/ 2147483647 w 227"/>
                  <a:gd name="T17" fmla="*/ 2147483647 h 267"/>
                  <a:gd name="T18" fmla="*/ 2147483647 w 227"/>
                  <a:gd name="T19" fmla="*/ 2147483647 h 267"/>
                  <a:gd name="T20" fmla="*/ 2147483647 w 227"/>
                  <a:gd name="T21" fmla="*/ 2147483647 h 267"/>
                  <a:gd name="T22" fmla="*/ 2147483647 w 227"/>
                  <a:gd name="T23" fmla="*/ 2147483647 h 267"/>
                  <a:gd name="T24" fmla="*/ 2147483647 w 227"/>
                  <a:gd name="T25" fmla="*/ 2147483647 h 267"/>
                  <a:gd name="T26" fmla="*/ 2147483647 w 227"/>
                  <a:gd name="T27" fmla="*/ 2147483647 h 267"/>
                  <a:gd name="T28" fmla="*/ 2147483647 w 227"/>
                  <a:gd name="T29" fmla="*/ 2147483647 h 267"/>
                  <a:gd name="T30" fmla="*/ 0 w 227"/>
                  <a:gd name="T31" fmla="*/ 2147483647 h 267"/>
                  <a:gd name="T32" fmla="*/ 0 w 227"/>
                  <a:gd name="T33" fmla="*/ 2147483647 h 267"/>
                  <a:gd name="T34" fmla="*/ 2147483647 w 227"/>
                  <a:gd name="T35" fmla="*/ 2147483647 h 267"/>
                  <a:gd name="T36" fmla="*/ 2147483647 w 227"/>
                  <a:gd name="T37" fmla="*/ 2147483647 h 267"/>
                  <a:gd name="T38" fmla="*/ 2147483647 w 227"/>
                  <a:gd name="T39" fmla="*/ 2147483647 h 267"/>
                  <a:gd name="T40" fmla="*/ 2147483647 w 227"/>
                  <a:gd name="T41" fmla="*/ 0 h 267"/>
                  <a:gd name="T42" fmla="*/ 2147483647 w 227"/>
                  <a:gd name="T43" fmla="*/ 2147483647 h 267"/>
                  <a:gd name="T44" fmla="*/ 2147483647 w 227"/>
                  <a:gd name="T45" fmla="*/ 2147483647 h 267"/>
                  <a:gd name="T46" fmla="*/ 2147483647 w 227"/>
                  <a:gd name="T47" fmla="*/ 2147483647 h 2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7" h="267">
                    <a:moveTo>
                      <a:pt x="125" y="23"/>
                    </a:moveTo>
                    <a:lnTo>
                      <a:pt x="114" y="51"/>
                    </a:lnTo>
                    <a:lnTo>
                      <a:pt x="85" y="40"/>
                    </a:lnTo>
                    <a:lnTo>
                      <a:pt x="68" y="40"/>
                    </a:lnTo>
                    <a:lnTo>
                      <a:pt x="57" y="46"/>
                    </a:lnTo>
                    <a:lnTo>
                      <a:pt x="40" y="57"/>
                    </a:lnTo>
                    <a:lnTo>
                      <a:pt x="34" y="80"/>
                    </a:lnTo>
                    <a:lnTo>
                      <a:pt x="40" y="102"/>
                    </a:lnTo>
                    <a:lnTo>
                      <a:pt x="51" y="114"/>
                    </a:lnTo>
                    <a:lnTo>
                      <a:pt x="68" y="125"/>
                    </a:lnTo>
                    <a:lnTo>
                      <a:pt x="227" y="233"/>
                    </a:lnTo>
                    <a:lnTo>
                      <a:pt x="204" y="267"/>
                    </a:lnTo>
                    <a:lnTo>
                      <a:pt x="46" y="159"/>
                    </a:lnTo>
                    <a:lnTo>
                      <a:pt x="23" y="136"/>
                    </a:lnTo>
                    <a:lnTo>
                      <a:pt x="6" y="119"/>
                    </a:lnTo>
                    <a:lnTo>
                      <a:pt x="0" y="97"/>
                    </a:lnTo>
                    <a:lnTo>
                      <a:pt x="0" y="80"/>
                    </a:lnTo>
                    <a:lnTo>
                      <a:pt x="6" y="57"/>
                    </a:lnTo>
                    <a:lnTo>
                      <a:pt x="17" y="40"/>
                    </a:lnTo>
                    <a:lnTo>
                      <a:pt x="40" y="12"/>
                    </a:lnTo>
                    <a:lnTo>
                      <a:pt x="63" y="0"/>
                    </a:lnTo>
                    <a:lnTo>
                      <a:pt x="97" y="6"/>
                    </a:lnTo>
                    <a:lnTo>
                      <a:pt x="12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0" name="Freeform 49"/>
              <p:cNvSpPr>
                <a:spLocks/>
              </p:cNvSpPr>
              <p:nvPr/>
            </p:nvSpPr>
            <p:spPr bwMode="gray">
              <a:xfrm>
                <a:off x="-3479796" y="8289927"/>
                <a:ext cx="441326" cy="215900"/>
              </a:xfrm>
              <a:custGeom>
                <a:avLst/>
                <a:gdLst>
                  <a:gd name="T0" fmla="*/ 2147483647 w 278"/>
                  <a:gd name="T1" fmla="*/ 0 h 136"/>
                  <a:gd name="T2" fmla="*/ 2147483647 w 278"/>
                  <a:gd name="T3" fmla="*/ 2147483647 h 136"/>
                  <a:gd name="T4" fmla="*/ 2147483647 w 278"/>
                  <a:gd name="T5" fmla="*/ 2147483647 h 136"/>
                  <a:gd name="T6" fmla="*/ 0 w 278"/>
                  <a:gd name="T7" fmla="*/ 2147483647 h 136"/>
                  <a:gd name="T8" fmla="*/ 2147483647 w 278"/>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136">
                    <a:moveTo>
                      <a:pt x="11" y="0"/>
                    </a:moveTo>
                    <a:lnTo>
                      <a:pt x="278" y="102"/>
                    </a:lnTo>
                    <a:lnTo>
                      <a:pt x="267" y="136"/>
                    </a:lnTo>
                    <a:lnTo>
                      <a:pt x="0" y="3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1" name="Freeform 50"/>
              <p:cNvSpPr>
                <a:spLocks/>
              </p:cNvSpPr>
              <p:nvPr/>
            </p:nvSpPr>
            <p:spPr bwMode="gray">
              <a:xfrm>
                <a:off x="-3308346" y="7397751"/>
                <a:ext cx="485776" cy="396875"/>
              </a:xfrm>
              <a:custGeom>
                <a:avLst/>
                <a:gdLst>
                  <a:gd name="T0" fmla="*/ 2147483647 w 306"/>
                  <a:gd name="T1" fmla="*/ 0 h 250"/>
                  <a:gd name="T2" fmla="*/ 2147483647 w 306"/>
                  <a:gd name="T3" fmla="*/ 2147483647 h 250"/>
                  <a:gd name="T4" fmla="*/ 2147483647 w 306"/>
                  <a:gd name="T5" fmla="*/ 2147483647 h 250"/>
                  <a:gd name="T6" fmla="*/ 2147483647 w 306"/>
                  <a:gd name="T7" fmla="*/ 2147483647 h 250"/>
                  <a:gd name="T8" fmla="*/ 2147483647 w 306"/>
                  <a:gd name="T9" fmla="*/ 2147483647 h 250"/>
                  <a:gd name="T10" fmla="*/ 2147483647 w 306"/>
                  <a:gd name="T11" fmla="*/ 2147483647 h 250"/>
                  <a:gd name="T12" fmla="*/ 2147483647 w 306"/>
                  <a:gd name="T13" fmla="*/ 2147483647 h 250"/>
                  <a:gd name="T14" fmla="*/ 0 w 306"/>
                  <a:gd name="T15" fmla="*/ 2147483647 h 250"/>
                  <a:gd name="T16" fmla="*/ 2147483647 w 306"/>
                  <a:gd name="T17" fmla="*/ 2147483647 h 250"/>
                  <a:gd name="T18" fmla="*/ 2147483647 w 306"/>
                  <a:gd name="T19" fmla="*/ 2147483647 h 250"/>
                  <a:gd name="T20" fmla="*/ 2147483647 w 306"/>
                  <a:gd name="T21" fmla="*/ 2147483647 h 250"/>
                  <a:gd name="T22" fmla="*/ 2147483647 w 306"/>
                  <a:gd name="T23" fmla="*/ 2147483647 h 250"/>
                  <a:gd name="T24" fmla="*/ 2147483647 w 306"/>
                  <a:gd name="T25" fmla="*/ 0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6" h="250">
                    <a:moveTo>
                      <a:pt x="28" y="0"/>
                    </a:moveTo>
                    <a:lnTo>
                      <a:pt x="306" y="34"/>
                    </a:lnTo>
                    <a:lnTo>
                      <a:pt x="300" y="68"/>
                    </a:lnTo>
                    <a:lnTo>
                      <a:pt x="187" y="57"/>
                    </a:lnTo>
                    <a:lnTo>
                      <a:pt x="170" y="199"/>
                    </a:lnTo>
                    <a:lnTo>
                      <a:pt x="283" y="216"/>
                    </a:lnTo>
                    <a:lnTo>
                      <a:pt x="278" y="250"/>
                    </a:lnTo>
                    <a:lnTo>
                      <a:pt x="0" y="216"/>
                    </a:lnTo>
                    <a:lnTo>
                      <a:pt x="5" y="182"/>
                    </a:lnTo>
                    <a:lnTo>
                      <a:pt x="136" y="199"/>
                    </a:lnTo>
                    <a:lnTo>
                      <a:pt x="153" y="51"/>
                    </a:lnTo>
                    <a:lnTo>
                      <a:pt x="22" y="34"/>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2" name="Freeform 51"/>
              <p:cNvSpPr>
                <a:spLocks/>
              </p:cNvSpPr>
              <p:nvPr/>
            </p:nvSpPr>
            <p:spPr bwMode="gray">
              <a:xfrm>
                <a:off x="-3300409" y="6570664"/>
                <a:ext cx="460376" cy="422275"/>
              </a:xfrm>
              <a:custGeom>
                <a:avLst/>
                <a:gdLst>
                  <a:gd name="T0" fmla="*/ 2147483647 w 290"/>
                  <a:gd name="T1" fmla="*/ 2147483647 h 266"/>
                  <a:gd name="T2" fmla="*/ 2147483647 w 290"/>
                  <a:gd name="T3" fmla="*/ 2147483647 h 266"/>
                  <a:gd name="T4" fmla="*/ 2147483647 w 290"/>
                  <a:gd name="T5" fmla="*/ 2147483647 h 266"/>
                  <a:gd name="T6" fmla="*/ 2147483647 w 290"/>
                  <a:gd name="T7" fmla="*/ 2147483647 h 266"/>
                  <a:gd name="T8" fmla="*/ 2147483647 w 290"/>
                  <a:gd name="T9" fmla="*/ 2147483647 h 266"/>
                  <a:gd name="T10" fmla="*/ 2147483647 w 290"/>
                  <a:gd name="T11" fmla="*/ 2147483647 h 266"/>
                  <a:gd name="T12" fmla="*/ 0 w 290"/>
                  <a:gd name="T13" fmla="*/ 2147483647 h 266"/>
                  <a:gd name="T14" fmla="*/ 0 w 290"/>
                  <a:gd name="T15" fmla="*/ 2147483647 h 266"/>
                  <a:gd name="T16" fmla="*/ 2147483647 w 290"/>
                  <a:gd name="T17" fmla="*/ 2147483647 h 266"/>
                  <a:gd name="T18" fmla="*/ 2147483647 w 290"/>
                  <a:gd name="T19" fmla="*/ 2147483647 h 266"/>
                  <a:gd name="T20" fmla="*/ 2147483647 w 290"/>
                  <a:gd name="T21" fmla="*/ 2147483647 h 266"/>
                  <a:gd name="T22" fmla="*/ 2147483647 w 290"/>
                  <a:gd name="T23" fmla="*/ 2147483647 h 266"/>
                  <a:gd name="T24" fmla="*/ 2147483647 w 290"/>
                  <a:gd name="T25" fmla="*/ 0 h 266"/>
                  <a:gd name="T26" fmla="*/ 2147483647 w 290"/>
                  <a:gd name="T27" fmla="*/ 0 h 266"/>
                  <a:gd name="T28" fmla="*/ 2147483647 w 290"/>
                  <a:gd name="T29" fmla="*/ 2147483647 h 266"/>
                  <a:gd name="T30" fmla="*/ 2147483647 w 290"/>
                  <a:gd name="T31" fmla="*/ 2147483647 h 266"/>
                  <a:gd name="T32" fmla="*/ 2147483647 w 290"/>
                  <a:gd name="T33" fmla="*/ 2147483647 h 266"/>
                  <a:gd name="T34" fmla="*/ 2147483647 w 290"/>
                  <a:gd name="T35" fmla="*/ 2147483647 h 266"/>
                  <a:gd name="T36" fmla="*/ 2147483647 w 290"/>
                  <a:gd name="T37" fmla="*/ 2147483647 h 266"/>
                  <a:gd name="T38" fmla="*/ 2147483647 w 290"/>
                  <a:gd name="T39" fmla="*/ 2147483647 h 266"/>
                  <a:gd name="T40" fmla="*/ 2147483647 w 290"/>
                  <a:gd name="T41" fmla="*/ 2147483647 h 266"/>
                  <a:gd name="T42" fmla="*/ 2147483647 w 290"/>
                  <a:gd name="T43" fmla="*/ 2147483647 h 266"/>
                  <a:gd name="T44" fmla="*/ 2147483647 w 290"/>
                  <a:gd name="T45" fmla="*/ 2147483647 h 266"/>
                  <a:gd name="T46" fmla="*/ 2147483647 w 290"/>
                  <a:gd name="T47" fmla="*/ 2147483647 h 266"/>
                  <a:gd name="T48" fmla="*/ 2147483647 w 290"/>
                  <a:gd name="T49" fmla="*/ 2147483647 h 266"/>
                  <a:gd name="T50" fmla="*/ 2147483647 w 290"/>
                  <a:gd name="T51" fmla="*/ 2147483647 h 266"/>
                  <a:gd name="T52" fmla="*/ 2147483647 w 290"/>
                  <a:gd name="T53" fmla="*/ 2147483647 h 266"/>
                  <a:gd name="T54" fmla="*/ 2147483647 w 290"/>
                  <a:gd name="T55" fmla="*/ 2147483647 h 266"/>
                  <a:gd name="T56" fmla="*/ 2147483647 w 290"/>
                  <a:gd name="T57" fmla="*/ 2147483647 h 266"/>
                  <a:gd name="T58" fmla="*/ 2147483647 w 290"/>
                  <a:gd name="T59" fmla="*/ 2147483647 h 266"/>
                  <a:gd name="T60" fmla="*/ 2147483647 w 290"/>
                  <a:gd name="T61" fmla="*/ 2147483647 h 266"/>
                  <a:gd name="T62" fmla="*/ 2147483647 w 290"/>
                  <a:gd name="T63" fmla="*/ 2147483647 h 266"/>
                  <a:gd name="T64" fmla="*/ 2147483647 w 290"/>
                  <a:gd name="T65" fmla="*/ 2147483647 h 266"/>
                  <a:gd name="T66" fmla="*/ 2147483647 w 290"/>
                  <a:gd name="T67" fmla="*/ 2147483647 h 266"/>
                  <a:gd name="T68" fmla="*/ 2147483647 w 290"/>
                  <a:gd name="T69" fmla="*/ 2147483647 h 266"/>
                  <a:gd name="T70" fmla="*/ 2147483647 w 290"/>
                  <a:gd name="T71" fmla="*/ 2147483647 h 266"/>
                  <a:gd name="T72" fmla="*/ 2147483647 w 290"/>
                  <a:gd name="T73" fmla="*/ 2147483647 h 266"/>
                  <a:gd name="T74" fmla="*/ 2147483647 w 290"/>
                  <a:gd name="T75" fmla="*/ 2147483647 h 266"/>
                  <a:gd name="T76" fmla="*/ 2147483647 w 290"/>
                  <a:gd name="T77" fmla="*/ 2147483647 h 266"/>
                  <a:gd name="T78" fmla="*/ 2147483647 w 290"/>
                  <a:gd name="T79" fmla="*/ 2147483647 h 266"/>
                  <a:gd name="T80" fmla="*/ 2147483647 w 290"/>
                  <a:gd name="T81" fmla="*/ 2147483647 h 266"/>
                  <a:gd name="T82" fmla="*/ 2147483647 w 290"/>
                  <a:gd name="T83" fmla="*/ 2147483647 h 266"/>
                  <a:gd name="T84" fmla="*/ 2147483647 w 290"/>
                  <a:gd name="T85" fmla="*/ 2147483647 h 266"/>
                  <a:gd name="T86" fmla="*/ 2147483647 w 290"/>
                  <a:gd name="T87" fmla="*/ 2147483647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0" h="266">
                    <a:moveTo>
                      <a:pt x="114" y="141"/>
                    </a:moveTo>
                    <a:lnTo>
                      <a:pt x="148" y="141"/>
                    </a:lnTo>
                    <a:lnTo>
                      <a:pt x="165" y="255"/>
                    </a:lnTo>
                    <a:lnTo>
                      <a:pt x="57" y="266"/>
                    </a:lnTo>
                    <a:lnTo>
                      <a:pt x="34" y="243"/>
                    </a:lnTo>
                    <a:lnTo>
                      <a:pt x="17" y="215"/>
                    </a:lnTo>
                    <a:lnTo>
                      <a:pt x="0" y="158"/>
                    </a:lnTo>
                    <a:lnTo>
                      <a:pt x="0" y="119"/>
                    </a:lnTo>
                    <a:lnTo>
                      <a:pt x="12" y="79"/>
                    </a:lnTo>
                    <a:lnTo>
                      <a:pt x="29" y="51"/>
                    </a:lnTo>
                    <a:lnTo>
                      <a:pt x="57" y="22"/>
                    </a:lnTo>
                    <a:lnTo>
                      <a:pt x="91" y="5"/>
                    </a:lnTo>
                    <a:lnTo>
                      <a:pt x="125" y="0"/>
                    </a:lnTo>
                    <a:lnTo>
                      <a:pt x="171" y="0"/>
                    </a:lnTo>
                    <a:lnTo>
                      <a:pt x="205" y="5"/>
                    </a:lnTo>
                    <a:lnTo>
                      <a:pt x="239" y="22"/>
                    </a:lnTo>
                    <a:lnTo>
                      <a:pt x="267" y="51"/>
                    </a:lnTo>
                    <a:lnTo>
                      <a:pt x="284" y="85"/>
                    </a:lnTo>
                    <a:lnTo>
                      <a:pt x="290" y="119"/>
                    </a:lnTo>
                    <a:lnTo>
                      <a:pt x="290" y="175"/>
                    </a:lnTo>
                    <a:lnTo>
                      <a:pt x="267" y="221"/>
                    </a:lnTo>
                    <a:lnTo>
                      <a:pt x="244" y="232"/>
                    </a:lnTo>
                    <a:lnTo>
                      <a:pt x="222" y="243"/>
                    </a:lnTo>
                    <a:lnTo>
                      <a:pt x="210" y="215"/>
                    </a:lnTo>
                    <a:lnTo>
                      <a:pt x="239" y="192"/>
                    </a:lnTo>
                    <a:lnTo>
                      <a:pt x="256" y="164"/>
                    </a:lnTo>
                    <a:lnTo>
                      <a:pt x="261" y="124"/>
                    </a:lnTo>
                    <a:lnTo>
                      <a:pt x="244" y="85"/>
                    </a:lnTo>
                    <a:lnTo>
                      <a:pt x="222" y="56"/>
                    </a:lnTo>
                    <a:lnTo>
                      <a:pt x="193" y="39"/>
                    </a:lnTo>
                    <a:lnTo>
                      <a:pt x="165" y="34"/>
                    </a:lnTo>
                    <a:lnTo>
                      <a:pt x="137" y="39"/>
                    </a:lnTo>
                    <a:lnTo>
                      <a:pt x="103" y="45"/>
                    </a:lnTo>
                    <a:lnTo>
                      <a:pt x="74" y="56"/>
                    </a:lnTo>
                    <a:lnTo>
                      <a:pt x="51" y="73"/>
                    </a:lnTo>
                    <a:lnTo>
                      <a:pt x="40" y="96"/>
                    </a:lnTo>
                    <a:lnTo>
                      <a:pt x="34" y="124"/>
                    </a:lnTo>
                    <a:lnTo>
                      <a:pt x="34" y="153"/>
                    </a:lnTo>
                    <a:lnTo>
                      <a:pt x="51" y="198"/>
                    </a:lnTo>
                    <a:lnTo>
                      <a:pt x="63" y="215"/>
                    </a:lnTo>
                    <a:lnTo>
                      <a:pt x="74" y="232"/>
                    </a:lnTo>
                    <a:lnTo>
                      <a:pt x="125" y="226"/>
                    </a:lnTo>
                    <a:lnTo>
                      <a:pt x="114"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3" name="Freeform 52"/>
              <p:cNvSpPr>
                <a:spLocks/>
              </p:cNvSpPr>
              <p:nvPr/>
            </p:nvSpPr>
            <p:spPr bwMode="gray">
              <a:xfrm>
                <a:off x="-3533772" y="5768976"/>
                <a:ext cx="531813" cy="341313"/>
              </a:xfrm>
              <a:custGeom>
                <a:avLst/>
                <a:gdLst>
                  <a:gd name="T0" fmla="*/ 0 w 335"/>
                  <a:gd name="T1" fmla="*/ 2147483647 h 215"/>
                  <a:gd name="T2" fmla="*/ 2147483647 w 335"/>
                  <a:gd name="T3" fmla="*/ 0 h 215"/>
                  <a:gd name="T4" fmla="*/ 2147483647 w 335"/>
                  <a:gd name="T5" fmla="*/ 2147483647 h 215"/>
                  <a:gd name="T6" fmla="*/ 2147483647 w 335"/>
                  <a:gd name="T7" fmla="*/ 2147483647 h 215"/>
                  <a:gd name="T8" fmla="*/ 2147483647 w 335"/>
                  <a:gd name="T9" fmla="*/ 2147483647 h 215"/>
                  <a:gd name="T10" fmla="*/ 2147483647 w 335"/>
                  <a:gd name="T11" fmla="*/ 2147483647 h 215"/>
                  <a:gd name="T12" fmla="*/ 2147483647 w 335"/>
                  <a:gd name="T13" fmla="*/ 2147483647 h 215"/>
                  <a:gd name="T14" fmla="*/ 2147483647 w 335"/>
                  <a:gd name="T15" fmla="*/ 2147483647 h 215"/>
                  <a:gd name="T16" fmla="*/ 2147483647 w 335"/>
                  <a:gd name="T17" fmla="*/ 2147483647 h 215"/>
                  <a:gd name="T18" fmla="*/ 2147483647 w 335"/>
                  <a:gd name="T19" fmla="*/ 2147483647 h 215"/>
                  <a:gd name="T20" fmla="*/ 0 w 335"/>
                  <a:gd name="T21" fmla="*/ 2147483647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5" h="215">
                    <a:moveTo>
                      <a:pt x="0" y="102"/>
                    </a:moveTo>
                    <a:lnTo>
                      <a:pt x="267" y="0"/>
                    </a:lnTo>
                    <a:lnTo>
                      <a:pt x="335" y="181"/>
                    </a:lnTo>
                    <a:lnTo>
                      <a:pt x="301" y="193"/>
                    </a:lnTo>
                    <a:lnTo>
                      <a:pt x="250" y="45"/>
                    </a:lnTo>
                    <a:lnTo>
                      <a:pt x="164" y="79"/>
                    </a:lnTo>
                    <a:lnTo>
                      <a:pt x="215" y="204"/>
                    </a:lnTo>
                    <a:lnTo>
                      <a:pt x="181" y="215"/>
                    </a:lnTo>
                    <a:lnTo>
                      <a:pt x="136" y="91"/>
                    </a:lnTo>
                    <a:lnTo>
                      <a:pt x="17" y="136"/>
                    </a:lnTo>
                    <a:lnTo>
                      <a:pt x="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4" name="Freeform 53"/>
              <p:cNvSpPr>
                <a:spLocks/>
              </p:cNvSpPr>
              <p:nvPr/>
            </p:nvSpPr>
            <p:spPr bwMode="gray">
              <a:xfrm>
                <a:off x="-3929059" y="4994276"/>
                <a:ext cx="547688" cy="531813"/>
              </a:xfrm>
              <a:custGeom>
                <a:avLst/>
                <a:gdLst>
                  <a:gd name="T0" fmla="*/ 0 w 345"/>
                  <a:gd name="T1" fmla="*/ 2147483647 h 335"/>
                  <a:gd name="T2" fmla="*/ 2147483647 w 345"/>
                  <a:gd name="T3" fmla="*/ 0 h 335"/>
                  <a:gd name="T4" fmla="*/ 2147483647 w 345"/>
                  <a:gd name="T5" fmla="*/ 2147483647 h 335"/>
                  <a:gd name="T6" fmla="*/ 2147483647 w 345"/>
                  <a:gd name="T7" fmla="*/ 2147483647 h 335"/>
                  <a:gd name="T8" fmla="*/ 2147483647 w 345"/>
                  <a:gd name="T9" fmla="*/ 2147483647 h 335"/>
                  <a:gd name="T10" fmla="*/ 2147483647 w 345"/>
                  <a:gd name="T11" fmla="*/ 2147483647 h 335"/>
                  <a:gd name="T12" fmla="*/ 2147483647 w 345"/>
                  <a:gd name="T13" fmla="*/ 2147483647 h 335"/>
                  <a:gd name="T14" fmla="*/ 2147483647 w 345"/>
                  <a:gd name="T15" fmla="*/ 2147483647 h 335"/>
                  <a:gd name="T16" fmla="*/ 2147483647 w 345"/>
                  <a:gd name="T17" fmla="*/ 2147483647 h 335"/>
                  <a:gd name="T18" fmla="*/ 2147483647 w 345"/>
                  <a:gd name="T19" fmla="*/ 2147483647 h 335"/>
                  <a:gd name="T20" fmla="*/ 2147483647 w 345"/>
                  <a:gd name="T21" fmla="*/ 2147483647 h 335"/>
                  <a:gd name="T22" fmla="*/ 2147483647 w 345"/>
                  <a:gd name="T23" fmla="*/ 2147483647 h 335"/>
                  <a:gd name="T24" fmla="*/ 0 w 345"/>
                  <a:gd name="T25" fmla="*/ 2147483647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5" h="335">
                    <a:moveTo>
                      <a:pt x="0" y="159"/>
                    </a:moveTo>
                    <a:lnTo>
                      <a:pt x="232" y="0"/>
                    </a:lnTo>
                    <a:lnTo>
                      <a:pt x="345" y="171"/>
                    </a:lnTo>
                    <a:lnTo>
                      <a:pt x="317" y="188"/>
                    </a:lnTo>
                    <a:lnTo>
                      <a:pt x="226" y="52"/>
                    </a:lnTo>
                    <a:lnTo>
                      <a:pt x="153" y="103"/>
                    </a:lnTo>
                    <a:lnTo>
                      <a:pt x="243" y="227"/>
                    </a:lnTo>
                    <a:lnTo>
                      <a:pt x="215" y="250"/>
                    </a:lnTo>
                    <a:lnTo>
                      <a:pt x="124" y="120"/>
                    </a:lnTo>
                    <a:lnTo>
                      <a:pt x="45" y="176"/>
                    </a:lnTo>
                    <a:lnTo>
                      <a:pt x="147" y="318"/>
                    </a:lnTo>
                    <a:lnTo>
                      <a:pt x="119" y="335"/>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5" name="Freeform 54"/>
              <p:cNvSpPr>
                <a:spLocks noEditPoints="1"/>
              </p:cNvSpPr>
              <p:nvPr/>
            </p:nvSpPr>
            <p:spPr bwMode="gray">
              <a:xfrm>
                <a:off x="-4487860" y="4356100"/>
                <a:ext cx="495301" cy="503238"/>
              </a:xfrm>
              <a:custGeom>
                <a:avLst/>
                <a:gdLst>
                  <a:gd name="T0" fmla="*/ 0 w 312"/>
                  <a:gd name="T1" fmla="*/ 2147483647 h 317"/>
                  <a:gd name="T2" fmla="*/ 2147483647 w 312"/>
                  <a:gd name="T3" fmla="*/ 0 h 317"/>
                  <a:gd name="T4" fmla="*/ 2147483647 w 312"/>
                  <a:gd name="T5" fmla="*/ 2147483647 h 317"/>
                  <a:gd name="T6" fmla="*/ 2147483647 w 312"/>
                  <a:gd name="T7" fmla="*/ 2147483647 h 317"/>
                  <a:gd name="T8" fmla="*/ 2147483647 w 312"/>
                  <a:gd name="T9" fmla="*/ 2147483647 h 317"/>
                  <a:gd name="T10" fmla="*/ 2147483647 w 312"/>
                  <a:gd name="T11" fmla="*/ 2147483647 h 317"/>
                  <a:gd name="T12" fmla="*/ 2147483647 w 312"/>
                  <a:gd name="T13" fmla="*/ 2147483647 h 317"/>
                  <a:gd name="T14" fmla="*/ 2147483647 w 312"/>
                  <a:gd name="T15" fmla="*/ 2147483647 h 317"/>
                  <a:gd name="T16" fmla="*/ 2147483647 w 312"/>
                  <a:gd name="T17" fmla="*/ 2147483647 h 317"/>
                  <a:gd name="T18" fmla="*/ 2147483647 w 312"/>
                  <a:gd name="T19" fmla="*/ 2147483647 h 317"/>
                  <a:gd name="T20" fmla="*/ 2147483647 w 312"/>
                  <a:gd name="T21" fmla="*/ 2147483647 h 317"/>
                  <a:gd name="T22" fmla="*/ 2147483647 w 312"/>
                  <a:gd name="T23" fmla="*/ 2147483647 h 317"/>
                  <a:gd name="T24" fmla="*/ 2147483647 w 312"/>
                  <a:gd name="T25" fmla="*/ 2147483647 h 317"/>
                  <a:gd name="T26" fmla="*/ 2147483647 w 312"/>
                  <a:gd name="T27" fmla="*/ 2147483647 h 317"/>
                  <a:gd name="T28" fmla="*/ 2147483647 w 312"/>
                  <a:gd name="T29" fmla="*/ 2147483647 h 317"/>
                  <a:gd name="T30" fmla="*/ 2147483647 w 312"/>
                  <a:gd name="T31" fmla="*/ 2147483647 h 317"/>
                  <a:gd name="T32" fmla="*/ 0 w 312"/>
                  <a:gd name="T33" fmla="*/ 2147483647 h 317"/>
                  <a:gd name="T34" fmla="*/ 0 w 312"/>
                  <a:gd name="T35" fmla="*/ 2147483647 h 317"/>
                  <a:gd name="T36" fmla="*/ 2147483647 w 312"/>
                  <a:gd name="T37" fmla="*/ 2147483647 h 317"/>
                  <a:gd name="T38" fmla="*/ 2147483647 w 312"/>
                  <a:gd name="T39" fmla="*/ 2147483647 h 317"/>
                  <a:gd name="T40" fmla="*/ 2147483647 w 312"/>
                  <a:gd name="T41" fmla="*/ 2147483647 h 317"/>
                  <a:gd name="T42" fmla="*/ 2147483647 w 312"/>
                  <a:gd name="T43" fmla="*/ 2147483647 h 317"/>
                  <a:gd name="T44" fmla="*/ 2147483647 w 312"/>
                  <a:gd name="T45" fmla="*/ 2147483647 h 317"/>
                  <a:gd name="T46" fmla="*/ 2147483647 w 312"/>
                  <a:gd name="T47" fmla="*/ 2147483647 h 317"/>
                  <a:gd name="T48" fmla="*/ 2147483647 w 312"/>
                  <a:gd name="T49" fmla="*/ 2147483647 h 317"/>
                  <a:gd name="T50" fmla="*/ 2147483647 w 312"/>
                  <a:gd name="T51" fmla="*/ 2147483647 h 317"/>
                  <a:gd name="T52" fmla="*/ 2147483647 w 312"/>
                  <a:gd name="T53" fmla="*/ 2147483647 h 317"/>
                  <a:gd name="T54" fmla="*/ 2147483647 w 312"/>
                  <a:gd name="T55" fmla="*/ 2147483647 h 317"/>
                  <a:gd name="T56" fmla="*/ 2147483647 w 312"/>
                  <a:gd name="T57" fmla="*/ 2147483647 h 317"/>
                  <a:gd name="T58" fmla="*/ 2147483647 w 312"/>
                  <a:gd name="T59" fmla="*/ 2147483647 h 317"/>
                  <a:gd name="T60" fmla="*/ 2147483647 w 312"/>
                  <a:gd name="T61" fmla="*/ 2147483647 h 317"/>
                  <a:gd name="T62" fmla="*/ 2147483647 w 312"/>
                  <a:gd name="T63" fmla="*/ 2147483647 h 317"/>
                  <a:gd name="T64" fmla="*/ 2147483647 w 312"/>
                  <a:gd name="T65" fmla="*/ 2147483647 h 317"/>
                  <a:gd name="T66" fmla="*/ 2147483647 w 312"/>
                  <a:gd name="T67" fmla="*/ 2147483647 h 317"/>
                  <a:gd name="T68" fmla="*/ 2147483647 w 312"/>
                  <a:gd name="T69" fmla="*/ 2147483647 h 3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2" h="317">
                    <a:moveTo>
                      <a:pt x="0" y="210"/>
                    </a:moveTo>
                    <a:lnTo>
                      <a:pt x="187" y="0"/>
                    </a:lnTo>
                    <a:lnTo>
                      <a:pt x="261" y="68"/>
                    </a:lnTo>
                    <a:lnTo>
                      <a:pt x="284" y="85"/>
                    </a:lnTo>
                    <a:lnTo>
                      <a:pt x="295" y="102"/>
                    </a:lnTo>
                    <a:lnTo>
                      <a:pt x="306" y="125"/>
                    </a:lnTo>
                    <a:lnTo>
                      <a:pt x="312" y="147"/>
                    </a:lnTo>
                    <a:lnTo>
                      <a:pt x="312" y="176"/>
                    </a:lnTo>
                    <a:lnTo>
                      <a:pt x="306" y="204"/>
                    </a:lnTo>
                    <a:lnTo>
                      <a:pt x="295" y="232"/>
                    </a:lnTo>
                    <a:lnTo>
                      <a:pt x="272" y="261"/>
                    </a:lnTo>
                    <a:lnTo>
                      <a:pt x="227" y="300"/>
                    </a:lnTo>
                    <a:lnTo>
                      <a:pt x="187" y="317"/>
                    </a:lnTo>
                    <a:lnTo>
                      <a:pt x="147" y="317"/>
                    </a:lnTo>
                    <a:lnTo>
                      <a:pt x="113" y="306"/>
                    </a:lnTo>
                    <a:lnTo>
                      <a:pt x="79" y="278"/>
                    </a:lnTo>
                    <a:lnTo>
                      <a:pt x="0" y="210"/>
                    </a:lnTo>
                    <a:close/>
                    <a:moveTo>
                      <a:pt x="51" y="210"/>
                    </a:moveTo>
                    <a:lnTo>
                      <a:pt x="96" y="249"/>
                    </a:lnTo>
                    <a:lnTo>
                      <a:pt x="119" y="266"/>
                    </a:lnTo>
                    <a:lnTo>
                      <a:pt x="130" y="278"/>
                    </a:lnTo>
                    <a:lnTo>
                      <a:pt x="159" y="283"/>
                    </a:lnTo>
                    <a:lnTo>
                      <a:pt x="198" y="272"/>
                    </a:lnTo>
                    <a:lnTo>
                      <a:pt x="221" y="255"/>
                    </a:lnTo>
                    <a:lnTo>
                      <a:pt x="244" y="232"/>
                    </a:lnTo>
                    <a:lnTo>
                      <a:pt x="267" y="204"/>
                    </a:lnTo>
                    <a:lnTo>
                      <a:pt x="278" y="176"/>
                    </a:lnTo>
                    <a:lnTo>
                      <a:pt x="278" y="147"/>
                    </a:lnTo>
                    <a:lnTo>
                      <a:pt x="272" y="125"/>
                    </a:lnTo>
                    <a:lnTo>
                      <a:pt x="261" y="113"/>
                    </a:lnTo>
                    <a:lnTo>
                      <a:pt x="238" y="91"/>
                    </a:lnTo>
                    <a:lnTo>
                      <a:pt x="193" y="51"/>
                    </a:lnTo>
                    <a:lnTo>
                      <a:pt x="51"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6" name="Freeform 55"/>
              <p:cNvSpPr>
                <a:spLocks/>
              </p:cNvSpPr>
              <p:nvPr/>
            </p:nvSpPr>
            <p:spPr bwMode="gray">
              <a:xfrm>
                <a:off x="-5091111" y="3959225"/>
                <a:ext cx="431801" cy="450850"/>
              </a:xfrm>
              <a:custGeom>
                <a:avLst/>
                <a:gdLst>
                  <a:gd name="T0" fmla="*/ 2147483647 w 272"/>
                  <a:gd name="T1" fmla="*/ 2147483647 h 284"/>
                  <a:gd name="T2" fmla="*/ 2147483647 w 272"/>
                  <a:gd name="T3" fmla="*/ 2147483647 h 284"/>
                  <a:gd name="T4" fmla="*/ 2147483647 w 272"/>
                  <a:gd name="T5" fmla="*/ 2147483647 h 284"/>
                  <a:gd name="T6" fmla="*/ 2147483647 w 272"/>
                  <a:gd name="T7" fmla="*/ 2147483647 h 284"/>
                  <a:gd name="T8" fmla="*/ 2147483647 w 272"/>
                  <a:gd name="T9" fmla="*/ 2147483647 h 284"/>
                  <a:gd name="T10" fmla="*/ 2147483647 w 272"/>
                  <a:gd name="T11" fmla="*/ 2147483647 h 284"/>
                  <a:gd name="T12" fmla="*/ 2147483647 w 272"/>
                  <a:gd name="T13" fmla="*/ 2147483647 h 284"/>
                  <a:gd name="T14" fmla="*/ 2147483647 w 272"/>
                  <a:gd name="T15" fmla="*/ 2147483647 h 284"/>
                  <a:gd name="T16" fmla="*/ 2147483647 w 272"/>
                  <a:gd name="T17" fmla="*/ 2147483647 h 284"/>
                  <a:gd name="T18" fmla="*/ 0 w 272"/>
                  <a:gd name="T19" fmla="*/ 2147483647 h 284"/>
                  <a:gd name="T20" fmla="*/ 2147483647 w 272"/>
                  <a:gd name="T21" fmla="*/ 2147483647 h 284"/>
                  <a:gd name="T22" fmla="*/ 2147483647 w 272"/>
                  <a:gd name="T23" fmla="*/ 2147483647 h 284"/>
                  <a:gd name="T24" fmla="*/ 2147483647 w 272"/>
                  <a:gd name="T25" fmla="*/ 2147483647 h 284"/>
                  <a:gd name="T26" fmla="*/ 2147483647 w 272"/>
                  <a:gd name="T27" fmla="*/ 2147483647 h 284"/>
                  <a:gd name="T28" fmla="*/ 2147483647 w 272"/>
                  <a:gd name="T29" fmla="*/ 2147483647 h 284"/>
                  <a:gd name="T30" fmla="*/ 2147483647 w 272"/>
                  <a:gd name="T31" fmla="*/ 0 h 284"/>
                  <a:gd name="T32" fmla="*/ 2147483647 w 272"/>
                  <a:gd name="T33" fmla="*/ 0 h 284"/>
                  <a:gd name="T34" fmla="*/ 2147483647 w 272"/>
                  <a:gd name="T35" fmla="*/ 2147483647 h 284"/>
                  <a:gd name="T36" fmla="*/ 2147483647 w 272"/>
                  <a:gd name="T37" fmla="*/ 2147483647 h 284"/>
                  <a:gd name="T38" fmla="*/ 2147483647 w 272"/>
                  <a:gd name="T39" fmla="*/ 2147483647 h 284"/>
                  <a:gd name="T40" fmla="*/ 2147483647 w 272"/>
                  <a:gd name="T41" fmla="*/ 2147483647 h 284"/>
                  <a:gd name="T42" fmla="*/ 2147483647 w 272"/>
                  <a:gd name="T43" fmla="*/ 2147483647 h 284"/>
                  <a:gd name="T44" fmla="*/ 2147483647 w 272"/>
                  <a:gd name="T45" fmla="*/ 2147483647 h 284"/>
                  <a:gd name="T46" fmla="*/ 2147483647 w 272"/>
                  <a:gd name="T47" fmla="*/ 2147483647 h 284"/>
                  <a:gd name="T48" fmla="*/ 2147483647 w 272"/>
                  <a:gd name="T49" fmla="*/ 2147483647 h 284"/>
                  <a:gd name="T50" fmla="*/ 2147483647 w 272"/>
                  <a:gd name="T51" fmla="*/ 2147483647 h 284"/>
                  <a:gd name="T52" fmla="*/ 2147483647 w 272"/>
                  <a:gd name="T53" fmla="*/ 2147483647 h 284"/>
                  <a:gd name="T54" fmla="*/ 2147483647 w 272"/>
                  <a:gd name="T55" fmla="*/ 2147483647 h 284"/>
                  <a:gd name="T56" fmla="*/ 2147483647 w 272"/>
                  <a:gd name="T57" fmla="*/ 2147483647 h 284"/>
                  <a:gd name="T58" fmla="*/ 2147483647 w 272"/>
                  <a:gd name="T59" fmla="*/ 2147483647 h 284"/>
                  <a:gd name="T60" fmla="*/ 2147483647 w 272"/>
                  <a:gd name="T61" fmla="*/ 2147483647 h 284"/>
                  <a:gd name="T62" fmla="*/ 2147483647 w 272"/>
                  <a:gd name="T63" fmla="*/ 2147483647 h 284"/>
                  <a:gd name="T64" fmla="*/ 2147483647 w 272"/>
                  <a:gd name="T65" fmla="*/ 2147483647 h 284"/>
                  <a:gd name="T66" fmla="*/ 2147483647 w 272"/>
                  <a:gd name="T67" fmla="*/ 2147483647 h 284"/>
                  <a:gd name="T68" fmla="*/ 2147483647 w 272"/>
                  <a:gd name="T69" fmla="*/ 2147483647 h 284"/>
                  <a:gd name="T70" fmla="*/ 2147483647 w 272"/>
                  <a:gd name="T71" fmla="*/ 2147483647 h 284"/>
                  <a:gd name="T72" fmla="*/ 2147483647 w 272"/>
                  <a:gd name="T73" fmla="*/ 2147483647 h 284"/>
                  <a:gd name="T74" fmla="*/ 2147483647 w 272"/>
                  <a:gd name="T75" fmla="*/ 2147483647 h 284"/>
                  <a:gd name="T76" fmla="*/ 2147483647 w 272"/>
                  <a:gd name="T77" fmla="*/ 2147483647 h 284"/>
                  <a:gd name="T78" fmla="*/ 2147483647 w 272"/>
                  <a:gd name="T79" fmla="*/ 2147483647 h 284"/>
                  <a:gd name="T80" fmla="*/ 2147483647 w 272"/>
                  <a:gd name="T81" fmla="*/ 2147483647 h 284"/>
                  <a:gd name="T82" fmla="*/ 2147483647 w 272"/>
                  <a:gd name="T83" fmla="*/ 2147483647 h 2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2" h="284">
                    <a:moveTo>
                      <a:pt x="193" y="216"/>
                    </a:moveTo>
                    <a:lnTo>
                      <a:pt x="221" y="244"/>
                    </a:lnTo>
                    <a:lnTo>
                      <a:pt x="187" y="273"/>
                    </a:lnTo>
                    <a:lnTo>
                      <a:pt x="148" y="284"/>
                    </a:lnTo>
                    <a:lnTo>
                      <a:pt x="114" y="284"/>
                    </a:lnTo>
                    <a:lnTo>
                      <a:pt x="74" y="273"/>
                    </a:lnTo>
                    <a:lnTo>
                      <a:pt x="40" y="250"/>
                    </a:lnTo>
                    <a:lnTo>
                      <a:pt x="17" y="222"/>
                    </a:lnTo>
                    <a:lnTo>
                      <a:pt x="6" y="188"/>
                    </a:lnTo>
                    <a:lnTo>
                      <a:pt x="0" y="154"/>
                    </a:lnTo>
                    <a:lnTo>
                      <a:pt x="11" y="120"/>
                    </a:lnTo>
                    <a:lnTo>
                      <a:pt x="23" y="80"/>
                    </a:lnTo>
                    <a:lnTo>
                      <a:pt x="46" y="46"/>
                    </a:lnTo>
                    <a:lnTo>
                      <a:pt x="74" y="18"/>
                    </a:lnTo>
                    <a:lnTo>
                      <a:pt x="108" y="6"/>
                    </a:lnTo>
                    <a:lnTo>
                      <a:pt x="142" y="0"/>
                    </a:lnTo>
                    <a:lnTo>
                      <a:pt x="176" y="0"/>
                    </a:lnTo>
                    <a:lnTo>
                      <a:pt x="210" y="18"/>
                    </a:lnTo>
                    <a:lnTo>
                      <a:pt x="238" y="40"/>
                    </a:lnTo>
                    <a:lnTo>
                      <a:pt x="261" y="69"/>
                    </a:lnTo>
                    <a:lnTo>
                      <a:pt x="272" y="103"/>
                    </a:lnTo>
                    <a:lnTo>
                      <a:pt x="267" y="142"/>
                    </a:lnTo>
                    <a:lnTo>
                      <a:pt x="233" y="131"/>
                    </a:lnTo>
                    <a:lnTo>
                      <a:pt x="233" y="103"/>
                    </a:lnTo>
                    <a:lnTo>
                      <a:pt x="227" y="80"/>
                    </a:lnTo>
                    <a:lnTo>
                      <a:pt x="216" y="57"/>
                    </a:lnTo>
                    <a:lnTo>
                      <a:pt x="193" y="46"/>
                    </a:lnTo>
                    <a:lnTo>
                      <a:pt x="165" y="35"/>
                    </a:lnTo>
                    <a:lnTo>
                      <a:pt x="136" y="29"/>
                    </a:lnTo>
                    <a:lnTo>
                      <a:pt x="114" y="40"/>
                    </a:lnTo>
                    <a:lnTo>
                      <a:pt x="91" y="57"/>
                    </a:lnTo>
                    <a:lnTo>
                      <a:pt x="57" y="97"/>
                    </a:lnTo>
                    <a:lnTo>
                      <a:pt x="46" y="131"/>
                    </a:lnTo>
                    <a:lnTo>
                      <a:pt x="40" y="159"/>
                    </a:lnTo>
                    <a:lnTo>
                      <a:pt x="40" y="188"/>
                    </a:lnTo>
                    <a:lnTo>
                      <a:pt x="46" y="210"/>
                    </a:lnTo>
                    <a:lnTo>
                      <a:pt x="85" y="244"/>
                    </a:lnTo>
                    <a:lnTo>
                      <a:pt x="114" y="256"/>
                    </a:lnTo>
                    <a:lnTo>
                      <a:pt x="142" y="250"/>
                    </a:lnTo>
                    <a:lnTo>
                      <a:pt x="165" y="239"/>
                    </a:lnTo>
                    <a:lnTo>
                      <a:pt x="193"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7" name="Freeform 56"/>
              <p:cNvSpPr>
                <a:spLocks noEditPoints="1"/>
              </p:cNvSpPr>
              <p:nvPr/>
            </p:nvSpPr>
            <p:spPr bwMode="gray">
              <a:xfrm>
                <a:off x="-5864224" y="3635375"/>
                <a:ext cx="385763" cy="487363"/>
              </a:xfrm>
              <a:custGeom>
                <a:avLst/>
                <a:gdLst>
                  <a:gd name="T0" fmla="*/ 0 w 243"/>
                  <a:gd name="T1" fmla="*/ 2147483647 h 307"/>
                  <a:gd name="T2" fmla="*/ 2147483647 w 243"/>
                  <a:gd name="T3" fmla="*/ 0 h 307"/>
                  <a:gd name="T4" fmla="*/ 2147483647 w 243"/>
                  <a:gd name="T5" fmla="*/ 2147483647 h 307"/>
                  <a:gd name="T6" fmla="*/ 2147483647 w 243"/>
                  <a:gd name="T7" fmla="*/ 2147483647 h 307"/>
                  <a:gd name="T8" fmla="*/ 2147483647 w 243"/>
                  <a:gd name="T9" fmla="*/ 2147483647 h 307"/>
                  <a:gd name="T10" fmla="*/ 2147483647 w 243"/>
                  <a:gd name="T11" fmla="*/ 2147483647 h 307"/>
                  <a:gd name="T12" fmla="*/ 2147483647 w 243"/>
                  <a:gd name="T13" fmla="*/ 2147483647 h 307"/>
                  <a:gd name="T14" fmla="*/ 2147483647 w 243"/>
                  <a:gd name="T15" fmla="*/ 2147483647 h 307"/>
                  <a:gd name="T16" fmla="*/ 2147483647 w 243"/>
                  <a:gd name="T17" fmla="*/ 2147483647 h 307"/>
                  <a:gd name="T18" fmla="*/ 2147483647 w 243"/>
                  <a:gd name="T19" fmla="*/ 2147483647 h 307"/>
                  <a:gd name="T20" fmla="*/ 2147483647 w 243"/>
                  <a:gd name="T21" fmla="*/ 2147483647 h 307"/>
                  <a:gd name="T22" fmla="*/ 2147483647 w 243"/>
                  <a:gd name="T23" fmla="*/ 2147483647 h 307"/>
                  <a:gd name="T24" fmla="*/ 2147483647 w 243"/>
                  <a:gd name="T25" fmla="*/ 2147483647 h 307"/>
                  <a:gd name="T26" fmla="*/ 2147483647 w 243"/>
                  <a:gd name="T27" fmla="*/ 2147483647 h 307"/>
                  <a:gd name="T28" fmla="*/ 2147483647 w 243"/>
                  <a:gd name="T29" fmla="*/ 2147483647 h 307"/>
                  <a:gd name="T30" fmla="*/ 2147483647 w 243"/>
                  <a:gd name="T31" fmla="*/ 2147483647 h 307"/>
                  <a:gd name="T32" fmla="*/ 2147483647 w 243"/>
                  <a:gd name="T33" fmla="*/ 2147483647 h 307"/>
                  <a:gd name="T34" fmla="*/ 2147483647 w 243"/>
                  <a:gd name="T35" fmla="*/ 2147483647 h 307"/>
                  <a:gd name="T36" fmla="*/ 0 w 243"/>
                  <a:gd name="T37" fmla="*/ 2147483647 h 307"/>
                  <a:gd name="T38" fmla="*/ 0 w 243"/>
                  <a:gd name="T39" fmla="*/ 2147483647 h 307"/>
                  <a:gd name="T40" fmla="*/ 2147483647 w 243"/>
                  <a:gd name="T41" fmla="*/ 2147483647 h 307"/>
                  <a:gd name="T42" fmla="*/ 2147483647 w 243"/>
                  <a:gd name="T43" fmla="*/ 2147483647 h 307"/>
                  <a:gd name="T44" fmla="*/ 2147483647 w 243"/>
                  <a:gd name="T45" fmla="*/ 2147483647 h 307"/>
                  <a:gd name="T46" fmla="*/ 2147483647 w 243"/>
                  <a:gd name="T47" fmla="*/ 2147483647 h 307"/>
                  <a:gd name="T48" fmla="*/ 2147483647 w 243"/>
                  <a:gd name="T49" fmla="*/ 2147483647 h 307"/>
                  <a:gd name="T50" fmla="*/ 2147483647 w 243"/>
                  <a:gd name="T51" fmla="*/ 2147483647 h 307"/>
                  <a:gd name="T52" fmla="*/ 2147483647 w 243"/>
                  <a:gd name="T53" fmla="*/ 2147483647 h 307"/>
                  <a:gd name="T54" fmla="*/ 2147483647 w 243"/>
                  <a:gd name="T55" fmla="*/ 2147483647 h 307"/>
                  <a:gd name="T56" fmla="*/ 2147483647 w 243"/>
                  <a:gd name="T57" fmla="*/ 2147483647 h 307"/>
                  <a:gd name="T58" fmla="*/ 2147483647 w 243"/>
                  <a:gd name="T59" fmla="*/ 2147483647 h 307"/>
                  <a:gd name="T60" fmla="*/ 2147483647 w 243"/>
                  <a:gd name="T61" fmla="*/ 2147483647 h 307"/>
                  <a:gd name="T62" fmla="*/ 2147483647 w 243"/>
                  <a:gd name="T63" fmla="*/ 2147483647 h 307"/>
                  <a:gd name="T64" fmla="*/ 2147483647 w 243"/>
                  <a:gd name="T65" fmla="*/ 2147483647 h 307"/>
                  <a:gd name="T66" fmla="*/ 2147483647 w 243"/>
                  <a:gd name="T67" fmla="*/ 2147483647 h 307"/>
                  <a:gd name="T68" fmla="*/ 2147483647 w 243"/>
                  <a:gd name="T69" fmla="*/ 2147483647 h 307"/>
                  <a:gd name="T70" fmla="*/ 2147483647 w 243"/>
                  <a:gd name="T71" fmla="*/ 2147483647 h 307"/>
                  <a:gd name="T72" fmla="*/ 2147483647 w 243"/>
                  <a:gd name="T73" fmla="*/ 2147483647 h 307"/>
                  <a:gd name="T74" fmla="*/ 2147483647 w 243"/>
                  <a:gd name="T75" fmla="*/ 2147483647 h 307"/>
                  <a:gd name="T76" fmla="*/ 2147483647 w 243"/>
                  <a:gd name="T77" fmla="*/ 2147483647 h 307"/>
                  <a:gd name="T78" fmla="*/ 2147483647 w 243"/>
                  <a:gd name="T79" fmla="*/ 2147483647 h 307"/>
                  <a:gd name="T80" fmla="*/ 2147483647 w 243"/>
                  <a:gd name="T81" fmla="*/ 2147483647 h 307"/>
                  <a:gd name="T82" fmla="*/ 2147483647 w 243"/>
                  <a:gd name="T83" fmla="*/ 2147483647 h 307"/>
                  <a:gd name="T84" fmla="*/ 2147483647 w 243"/>
                  <a:gd name="T85" fmla="*/ 2147483647 h 307"/>
                  <a:gd name="T86" fmla="*/ 2147483647 w 243"/>
                  <a:gd name="T87" fmla="*/ 2147483647 h 307"/>
                  <a:gd name="T88" fmla="*/ 2147483647 w 243"/>
                  <a:gd name="T89" fmla="*/ 2147483647 h 307"/>
                  <a:gd name="T90" fmla="*/ 2147483647 w 243"/>
                  <a:gd name="T91" fmla="*/ 2147483647 h 307"/>
                  <a:gd name="T92" fmla="*/ 2147483647 w 243"/>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3" h="307">
                    <a:moveTo>
                      <a:pt x="0" y="273"/>
                    </a:moveTo>
                    <a:lnTo>
                      <a:pt x="68" y="0"/>
                    </a:lnTo>
                    <a:lnTo>
                      <a:pt x="170" y="29"/>
                    </a:lnTo>
                    <a:lnTo>
                      <a:pt x="198" y="34"/>
                    </a:lnTo>
                    <a:lnTo>
                      <a:pt x="221" y="46"/>
                    </a:lnTo>
                    <a:lnTo>
                      <a:pt x="243" y="80"/>
                    </a:lnTo>
                    <a:lnTo>
                      <a:pt x="243" y="102"/>
                    </a:lnTo>
                    <a:lnTo>
                      <a:pt x="243" y="119"/>
                    </a:lnTo>
                    <a:lnTo>
                      <a:pt x="226" y="148"/>
                    </a:lnTo>
                    <a:lnTo>
                      <a:pt x="192" y="165"/>
                    </a:lnTo>
                    <a:lnTo>
                      <a:pt x="209" y="182"/>
                    </a:lnTo>
                    <a:lnTo>
                      <a:pt x="221" y="199"/>
                    </a:lnTo>
                    <a:lnTo>
                      <a:pt x="226" y="222"/>
                    </a:lnTo>
                    <a:lnTo>
                      <a:pt x="226" y="244"/>
                    </a:lnTo>
                    <a:lnTo>
                      <a:pt x="209" y="278"/>
                    </a:lnTo>
                    <a:lnTo>
                      <a:pt x="181" y="301"/>
                    </a:lnTo>
                    <a:lnTo>
                      <a:pt x="147" y="307"/>
                    </a:lnTo>
                    <a:lnTo>
                      <a:pt x="102" y="301"/>
                    </a:lnTo>
                    <a:lnTo>
                      <a:pt x="0" y="273"/>
                    </a:lnTo>
                    <a:close/>
                    <a:moveTo>
                      <a:pt x="45" y="250"/>
                    </a:moveTo>
                    <a:lnTo>
                      <a:pt x="113" y="267"/>
                    </a:lnTo>
                    <a:lnTo>
                      <a:pt x="130" y="273"/>
                    </a:lnTo>
                    <a:lnTo>
                      <a:pt x="136" y="273"/>
                    </a:lnTo>
                    <a:lnTo>
                      <a:pt x="158" y="273"/>
                    </a:lnTo>
                    <a:lnTo>
                      <a:pt x="175" y="261"/>
                    </a:lnTo>
                    <a:lnTo>
                      <a:pt x="187" y="239"/>
                    </a:lnTo>
                    <a:lnTo>
                      <a:pt x="187" y="210"/>
                    </a:lnTo>
                    <a:lnTo>
                      <a:pt x="170" y="187"/>
                    </a:lnTo>
                    <a:lnTo>
                      <a:pt x="153" y="182"/>
                    </a:lnTo>
                    <a:lnTo>
                      <a:pt x="130" y="170"/>
                    </a:lnTo>
                    <a:lnTo>
                      <a:pt x="68" y="159"/>
                    </a:lnTo>
                    <a:lnTo>
                      <a:pt x="45" y="250"/>
                    </a:lnTo>
                    <a:close/>
                    <a:moveTo>
                      <a:pt x="73" y="125"/>
                    </a:moveTo>
                    <a:lnTo>
                      <a:pt x="136" y="142"/>
                    </a:lnTo>
                    <a:lnTo>
                      <a:pt x="158" y="142"/>
                    </a:lnTo>
                    <a:lnTo>
                      <a:pt x="170" y="148"/>
                    </a:lnTo>
                    <a:lnTo>
                      <a:pt x="192" y="136"/>
                    </a:lnTo>
                    <a:lnTo>
                      <a:pt x="209" y="114"/>
                    </a:lnTo>
                    <a:lnTo>
                      <a:pt x="209" y="91"/>
                    </a:lnTo>
                    <a:lnTo>
                      <a:pt x="192" y="68"/>
                    </a:lnTo>
                    <a:lnTo>
                      <a:pt x="175" y="63"/>
                    </a:lnTo>
                    <a:lnTo>
                      <a:pt x="153" y="57"/>
                    </a:lnTo>
                    <a:lnTo>
                      <a:pt x="96" y="40"/>
                    </a:lnTo>
                    <a:lnTo>
                      <a:pt x="7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8" name="Freeform 57"/>
              <p:cNvSpPr>
                <a:spLocks noEditPoints="1"/>
              </p:cNvSpPr>
              <p:nvPr/>
            </p:nvSpPr>
            <p:spPr bwMode="gray">
              <a:xfrm>
                <a:off x="-6665913" y="3573463"/>
                <a:ext cx="422276" cy="449263"/>
              </a:xfrm>
              <a:custGeom>
                <a:avLst/>
                <a:gdLst>
                  <a:gd name="T0" fmla="*/ 0 w 266"/>
                  <a:gd name="T1" fmla="*/ 2147483647 h 283"/>
                  <a:gd name="T2" fmla="*/ 2147483647 w 266"/>
                  <a:gd name="T3" fmla="*/ 0 h 283"/>
                  <a:gd name="T4" fmla="*/ 2147483647 w 266"/>
                  <a:gd name="T5" fmla="*/ 0 h 283"/>
                  <a:gd name="T6" fmla="*/ 2147483647 w 266"/>
                  <a:gd name="T7" fmla="*/ 2147483647 h 283"/>
                  <a:gd name="T8" fmla="*/ 2147483647 w 266"/>
                  <a:gd name="T9" fmla="*/ 2147483647 h 283"/>
                  <a:gd name="T10" fmla="*/ 2147483647 w 266"/>
                  <a:gd name="T11" fmla="*/ 2147483647 h 283"/>
                  <a:gd name="T12" fmla="*/ 2147483647 w 266"/>
                  <a:gd name="T13" fmla="*/ 2147483647 h 283"/>
                  <a:gd name="T14" fmla="*/ 2147483647 w 266"/>
                  <a:gd name="T15" fmla="*/ 2147483647 h 283"/>
                  <a:gd name="T16" fmla="*/ 0 w 266"/>
                  <a:gd name="T17" fmla="*/ 2147483647 h 283"/>
                  <a:gd name="T18" fmla="*/ 0 w 266"/>
                  <a:gd name="T19" fmla="*/ 2147483647 h 283"/>
                  <a:gd name="T20" fmla="*/ 2147483647 w 266"/>
                  <a:gd name="T21" fmla="*/ 2147483647 h 283"/>
                  <a:gd name="T22" fmla="*/ 2147483647 w 266"/>
                  <a:gd name="T23" fmla="*/ 2147483647 h 283"/>
                  <a:gd name="T24" fmla="*/ 2147483647 w 266"/>
                  <a:gd name="T25" fmla="*/ 2147483647 h 283"/>
                  <a:gd name="T26" fmla="*/ 2147483647 w 266"/>
                  <a:gd name="T27" fmla="*/ 2147483647 h 283"/>
                  <a:gd name="T28" fmla="*/ 2147483647 w 266"/>
                  <a:gd name="T29" fmla="*/ 2147483647 h 283"/>
                  <a:gd name="T30" fmla="*/ 2147483647 w 266"/>
                  <a:gd name="T31" fmla="*/ 2147483647 h 283"/>
                  <a:gd name="T32" fmla="*/ 2147483647 w 266"/>
                  <a:gd name="T33" fmla="*/ 2147483647 h 283"/>
                  <a:gd name="T34" fmla="*/ 2147483647 w 266"/>
                  <a:gd name="T35" fmla="*/ 2147483647 h 2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6" h="283">
                    <a:moveTo>
                      <a:pt x="0" y="283"/>
                    </a:moveTo>
                    <a:lnTo>
                      <a:pt x="113" y="0"/>
                    </a:lnTo>
                    <a:lnTo>
                      <a:pt x="153" y="0"/>
                    </a:lnTo>
                    <a:lnTo>
                      <a:pt x="266" y="283"/>
                    </a:lnTo>
                    <a:lnTo>
                      <a:pt x="227" y="283"/>
                    </a:lnTo>
                    <a:lnTo>
                      <a:pt x="193" y="198"/>
                    </a:lnTo>
                    <a:lnTo>
                      <a:pt x="74" y="198"/>
                    </a:lnTo>
                    <a:lnTo>
                      <a:pt x="40" y="283"/>
                    </a:lnTo>
                    <a:lnTo>
                      <a:pt x="0" y="283"/>
                    </a:lnTo>
                    <a:close/>
                    <a:moveTo>
                      <a:pt x="85" y="164"/>
                    </a:moveTo>
                    <a:lnTo>
                      <a:pt x="181" y="164"/>
                    </a:lnTo>
                    <a:lnTo>
                      <a:pt x="153" y="90"/>
                    </a:lnTo>
                    <a:lnTo>
                      <a:pt x="142" y="56"/>
                    </a:lnTo>
                    <a:lnTo>
                      <a:pt x="130" y="28"/>
                    </a:lnTo>
                    <a:lnTo>
                      <a:pt x="113" y="85"/>
                    </a:lnTo>
                    <a:lnTo>
                      <a:pt x="85" y="1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709" name="Freeform 116"/>
              <p:cNvSpPr>
                <a:spLocks/>
              </p:cNvSpPr>
              <p:nvPr/>
            </p:nvSpPr>
            <p:spPr bwMode="gray">
              <a:xfrm rot="-4126817">
                <a:off x="-9830947" y="5805127"/>
                <a:ext cx="385405" cy="435366"/>
              </a:xfrm>
              <a:custGeom>
                <a:avLst/>
                <a:gdLst>
                  <a:gd name="T0" fmla="*/ 2147483647 w 162"/>
                  <a:gd name="T1" fmla="*/ 2147483647 h 183"/>
                  <a:gd name="T2" fmla="*/ 0 w 162"/>
                  <a:gd name="T3" fmla="*/ 0 h 183"/>
                  <a:gd name="T4" fmla="*/ 2147483647 w 162"/>
                  <a:gd name="T5" fmla="*/ 0 h 183"/>
                  <a:gd name="T6" fmla="*/ 2147483647 w 162"/>
                  <a:gd name="T7" fmla="*/ 2147483647 h 183"/>
                  <a:gd name="T8" fmla="*/ 2147483647 w 162"/>
                  <a:gd name="T9" fmla="*/ 2147483647 h 183"/>
                  <a:gd name="T10" fmla="*/ 2147483647 w 162"/>
                  <a:gd name="T11" fmla="*/ 2147483647 h 183"/>
                  <a:gd name="T12" fmla="*/ 2147483647 w 162"/>
                  <a:gd name="T13" fmla="*/ 0 h 183"/>
                  <a:gd name="T14" fmla="*/ 2147483647 w 162"/>
                  <a:gd name="T15" fmla="*/ 0 h 183"/>
                  <a:gd name="T16" fmla="*/ 2147483647 w 162"/>
                  <a:gd name="T17" fmla="*/ 2147483647 h 183"/>
                  <a:gd name="T18" fmla="*/ 2147483647 w 162"/>
                  <a:gd name="T19" fmla="*/ 2147483647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183">
                    <a:moveTo>
                      <a:pt x="67" y="183"/>
                    </a:moveTo>
                    <a:lnTo>
                      <a:pt x="0" y="0"/>
                    </a:lnTo>
                    <a:lnTo>
                      <a:pt x="28" y="0"/>
                    </a:lnTo>
                    <a:lnTo>
                      <a:pt x="73" y="132"/>
                    </a:lnTo>
                    <a:lnTo>
                      <a:pt x="78" y="166"/>
                    </a:lnTo>
                    <a:lnTo>
                      <a:pt x="90" y="132"/>
                    </a:lnTo>
                    <a:lnTo>
                      <a:pt x="140" y="0"/>
                    </a:lnTo>
                    <a:lnTo>
                      <a:pt x="162" y="0"/>
                    </a:lnTo>
                    <a:lnTo>
                      <a:pt x="95" y="183"/>
                    </a:lnTo>
                    <a:lnTo>
                      <a:pt x="67"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sp>
        <p:nvSpPr>
          <p:cNvPr id="63" name="Ellipse 78"/>
          <p:cNvSpPr/>
          <p:nvPr/>
        </p:nvSpPr>
        <p:spPr bwMode="gray">
          <a:xfrm>
            <a:off x="4531520" y="4583243"/>
            <a:ext cx="80962" cy="80962"/>
          </a:xfrm>
          <a:prstGeom prst="ellipse">
            <a:avLst/>
          </a:prstGeom>
          <a:gradFill flip="none" rotWithShape="1">
            <a:gsLst>
              <a:gs pos="100000">
                <a:schemeClr val="tx1">
                  <a:lumMod val="85000"/>
                  <a:lumOff val="15000"/>
                </a:schemeClr>
              </a:gs>
              <a:gs pos="38000">
                <a:schemeClr val="tx1">
                  <a:lumMod val="50000"/>
                  <a:lumOff val="5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2462380">
            <a:off x="3462338" y="3513138"/>
            <a:ext cx="2228850"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11"/>
          <p:cNvSpPr>
            <a:spLocks/>
          </p:cNvSpPr>
          <p:nvPr/>
        </p:nvSpPr>
        <p:spPr bwMode="gray">
          <a:xfrm>
            <a:off x="4413250" y="3270250"/>
            <a:ext cx="327025" cy="512763"/>
          </a:xfrm>
          <a:custGeom>
            <a:avLst/>
            <a:gdLst>
              <a:gd name="T0" fmla="*/ 0 w 573"/>
              <a:gd name="T1" fmla="*/ 2147483647 h 896"/>
              <a:gd name="T2" fmla="*/ 2147483647 w 573"/>
              <a:gd name="T3" fmla="*/ 2147483647 h 896"/>
              <a:gd name="T4" fmla="*/ 2147483647 w 573"/>
              <a:gd name="T5" fmla="*/ 2147483647 h 896"/>
              <a:gd name="T6" fmla="*/ 2147483647 w 573"/>
              <a:gd name="T7" fmla="*/ 2147483647 h 896"/>
              <a:gd name="T8" fmla="*/ 2147483647 w 573"/>
              <a:gd name="T9" fmla="*/ 2147483647 h 896"/>
              <a:gd name="T10" fmla="*/ 2147483647 w 573"/>
              <a:gd name="T11" fmla="*/ 2147483647 h 896"/>
              <a:gd name="T12" fmla="*/ 2147483647 w 573"/>
              <a:gd name="T13" fmla="*/ 2147483647 h 896"/>
              <a:gd name="T14" fmla="*/ 2147483647 w 573"/>
              <a:gd name="T15" fmla="*/ 2147483647 h 896"/>
              <a:gd name="T16" fmla="*/ 2147483647 w 573"/>
              <a:gd name="T17" fmla="*/ 0 h 896"/>
              <a:gd name="T18" fmla="*/ 2147483647 w 573"/>
              <a:gd name="T19" fmla="*/ 2147483647 h 896"/>
              <a:gd name="T20" fmla="*/ 0 w 573"/>
              <a:gd name="T21" fmla="*/ 2147483647 h 896"/>
              <a:gd name="T22" fmla="*/ 0 w 573"/>
              <a:gd name="T23" fmla="*/ 2147483647 h 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3" h="896">
                <a:moveTo>
                  <a:pt x="0" y="17"/>
                </a:moveTo>
                <a:lnTo>
                  <a:pt x="51" y="448"/>
                </a:lnTo>
                <a:lnTo>
                  <a:pt x="102" y="890"/>
                </a:lnTo>
                <a:lnTo>
                  <a:pt x="284" y="885"/>
                </a:lnTo>
                <a:lnTo>
                  <a:pt x="374" y="885"/>
                </a:lnTo>
                <a:lnTo>
                  <a:pt x="465" y="896"/>
                </a:lnTo>
                <a:lnTo>
                  <a:pt x="573" y="17"/>
                </a:lnTo>
                <a:lnTo>
                  <a:pt x="425" y="6"/>
                </a:lnTo>
                <a:lnTo>
                  <a:pt x="284" y="0"/>
                </a:lnTo>
                <a:lnTo>
                  <a:pt x="142" y="6"/>
                </a:lnTo>
                <a:lnTo>
                  <a:pt x="0" y="17"/>
                </a:lnTo>
              </a:path>
            </a:pathLst>
          </a:custGeom>
          <a:noFill/>
          <a:ln w="19050">
            <a:solidFill>
              <a:srgbClr val="E42322"/>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1000"/>
                                        <p:tgtEl>
                                          <p:spTgt spid="62"/>
                                        </p:tgtEl>
                                      </p:cBhvr>
                                    </p:animEffect>
                                  </p:childTnLst>
                                </p:cTn>
                              </p:par>
                              <p:par>
                                <p:cTn id="11" presetID="10" presetClass="entr" presetSubtype="0" fill="hold" nodeType="withEffect">
                                  <p:stCondLst>
                                    <p:cond delay="40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childTnLst>
                                </p:cTn>
                              </p:par>
                              <p:par>
                                <p:cTn id="14" presetID="10" presetClass="entr" presetSubtype="0" fill="hold" nodeType="withEffect">
                                  <p:stCondLst>
                                    <p:cond delay="4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22" presetClass="entr" presetSubtype="8" fill="hold" nodeType="withEffect">
                                  <p:stCondLst>
                                    <p:cond delay="33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0" presetClass="entr" presetSubtype="0" fill="hold" nodeType="withEffect">
                                  <p:stCondLst>
                                    <p:cond delay="40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childTnLst>
                                </p:cTn>
                              </p:par>
                              <p:par>
                                <p:cTn id="23" presetID="8" presetClass="emph" presetSubtype="0" fill="hold" nodeType="withEffect">
                                  <p:stCondLst>
                                    <p:cond delay="2400"/>
                                  </p:stCondLst>
                                  <p:childTnLst>
                                    <p:animRot by="-831000">
                                      <p:cBhvr>
                                        <p:cTn id="24" dur="1000" fill="hold"/>
                                        <p:tgtEl>
                                          <p:spTgt spid="65"/>
                                        </p:tgtEl>
                                        <p:attrNameLst>
                                          <p:attrName>r</p:attrName>
                                        </p:attrNameLst>
                                      </p:cBhvr>
                                    </p:animRot>
                                  </p:childTnLst>
                                </p:cTn>
                              </p:par>
                            </p:childTnLst>
                          </p:cTn>
                        </p:par>
                        <p:par>
                          <p:cTn id="25" fill="hold" nodeType="afterGroup">
                            <p:stCondLst>
                              <p:cond delay="3800"/>
                            </p:stCondLst>
                            <p:childTnLst>
                              <p:par>
                                <p:cTn id="26" presetID="8" presetClass="emph" presetSubtype="0" fill="hold" nodeType="afterEffect">
                                  <p:stCondLst>
                                    <p:cond delay="0"/>
                                  </p:stCondLst>
                                  <p:childTnLst>
                                    <p:animRot by="-831000">
                                      <p:cBhvr>
                                        <p:cTn id="27" dur="1000" fill="hold"/>
                                        <p:tgtEl>
                                          <p:spTgt spid="65"/>
                                        </p:tgtEl>
                                        <p:attrNameLst>
                                          <p:attrName>r</p:attrName>
                                        </p:attrNameLst>
                                      </p:cBhvr>
                                    </p:animRot>
                                  </p:childTnLst>
                                </p:cTn>
                              </p:par>
                            </p:childTnLst>
                          </p:cTn>
                        </p:par>
                        <p:par>
                          <p:cTn id="28" fill="hold" nodeType="afterGroup">
                            <p:stCondLst>
                              <p:cond delay="4800"/>
                            </p:stCondLst>
                            <p:childTnLst>
                              <p:par>
                                <p:cTn id="29" presetID="8" presetClass="emph" presetSubtype="0" fill="hold" nodeType="afterEffect">
                                  <p:stCondLst>
                                    <p:cond delay="600"/>
                                  </p:stCondLst>
                                  <p:childTnLst>
                                    <p:animRot by="-831000">
                                      <p:cBhvr>
                                        <p:cTn id="30" dur="1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cs typeface="+mj-cs"/>
              </a:rPr>
              <a:t>Debolezze </a:t>
            </a:r>
            <a:br>
              <a:rPr lang="it-IT" dirty="0" smtClean="0">
                <a:cs typeface="+mj-cs"/>
              </a:rPr>
            </a:br>
            <a:r>
              <a:rPr lang="it-IT" dirty="0" smtClean="0">
                <a:cs typeface="+mj-cs"/>
              </a:rPr>
              <a:t>del metodo di Cesare</a:t>
            </a:r>
            <a:endParaRPr lang="it-IT" dirty="0">
              <a:cs typeface="+mj-cs"/>
            </a:endParaRPr>
          </a:p>
        </p:txBody>
      </p:sp>
      <p:sp>
        <p:nvSpPr>
          <p:cNvPr id="29698" name="Segnaposto contenuto 2"/>
          <p:cNvSpPr>
            <a:spLocks noGrp="1"/>
          </p:cNvSpPr>
          <p:nvPr>
            <p:ph idx="1"/>
          </p:nvPr>
        </p:nvSpPr>
        <p:spPr/>
        <p:txBody>
          <a:bodyPr>
            <a:normAutofit fontScale="92500"/>
          </a:bodyPr>
          <a:lstStyle/>
          <a:p>
            <a:pPr eaLnBrk="1" hangingPunct="1"/>
            <a:r>
              <a:rPr lang="it-IT">
                <a:latin typeface="Century Gothic" charset="0"/>
              </a:rPr>
              <a:t>Il metodo di Cesare ha due principali debolezze:</a:t>
            </a:r>
          </a:p>
          <a:p>
            <a:pPr lvl="1" eaLnBrk="1" hangingPunct="1"/>
            <a:r>
              <a:rPr lang="it-IT" sz="2000">
                <a:latin typeface="Century Gothic" charset="0"/>
              </a:rPr>
              <a:t>è sensibile all’</a:t>
            </a:r>
            <a:r>
              <a:rPr lang="it-IT" altLang="ja-JP" sz="2000" b="1">
                <a:latin typeface="Century Gothic" charset="0"/>
              </a:rPr>
              <a:t>analisi di frequenza</a:t>
            </a:r>
          </a:p>
          <a:p>
            <a:pPr lvl="1" eaLnBrk="1" hangingPunct="1"/>
            <a:r>
              <a:rPr lang="it-IT" sz="2000">
                <a:latin typeface="Century Gothic" charset="0"/>
              </a:rPr>
              <a:t>sono possibili solo </a:t>
            </a:r>
            <a:r>
              <a:rPr lang="it-IT" sz="2000" b="1">
                <a:latin typeface="Century Gothic" charset="0"/>
              </a:rPr>
              <a:t>poche chiavi </a:t>
            </a:r>
            <a:r>
              <a:rPr lang="it-IT" sz="2000">
                <a:latin typeface="Century Gothic" charset="0"/>
              </a:rPr>
              <a:t>diverse (n − 1) se n è il numero di caratteri dell’alfabeto. </a:t>
            </a:r>
          </a:p>
          <a:p>
            <a:pPr eaLnBrk="1" hangingPunct="1"/>
            <a:r>
              <a:rPr lang="it-IT">
                <a:latin typeface="Century Gothic" charset="0"/>
              </a:rPr>
              <a:t>Chi intercetta un messaggio cifrato con il metodo di Cesare può limitarsi a provare successivamente tutte le possibili chiavi di cifratura e trovare il testo in chiaro in un tempo ragionevolmente breve (attacco a </a:t>
            </a:r>
            <a:r>
              <a:rPr lang="it-IT" b="1">
                <a:latin typeface="Century Gothic" charset="0"/>
              </a:rPr>
              <a:t>forza bruta</a:t>
            </a:r>
            <a:r>
              <a:rPr lang="it-IT">
                <a:latin typeface="Century Gothic" charset="0"/>
              </a:rPr>
              <a: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Brute force</a:t>
            </a:r>
            <a:endParaRPr lang="it-IT" dirty="0"/>
          </a:p>
        </p:txBody>
      </p:sp>
      <p:sp>
        <p:nvSpPr>
          <p:cNvPr id="3" name="Segnaposto contenuto 2"/>
          <p:cNvSpPr>
            <a:spLocks noGrp="1"/>
          </p:cNvSpPr>
          <p:nvPr>
            <p:ph idx="1"/>
          </p:nvPr>
        </p:nvSpPr>
        <p:spPr/>
        <p:txBody>
          <a:bodyPr>
            <a:normAutofit fontScale="77500" lnSpcReduction="20000"/>
          </a:bodyPr>
          <a:lstStyle/>
          <a:p>
            <a:r>
              <a:rPr lang="it-IT" dirty="0"/>
              <a:t>Il metodo "forza bruta" </a:t>
            </a:r>
            <a:r>
              <a:rPr lang="it-IT" dirty="0" smtClean="0"/>
              <a:t>(ricerca </a:t>
            </a:r>
            <a:r>
              <a:rPr lang="it-IT" dirty="0"/>
              <a:t>esaustiva della soluzione) è un algoritmo di risoluzione di un problema che consiste nel verificare tutte le soluzioni teoricamente possibili fino a che si trova quella effettivamente corretta.</a:t>
            </a:r>
          </a:p>
          <a:p>
            <a:r>
              <a:rPr lang="it-IT" dirty="0"/>
              <a:t>Il suo principale fattore positivo è che consente teoricamente sempre di trovare la soluzione corretta, ma per contro è sempre la soluzione più lenta o </a:t>
            </a:r>
            <a:r>
              <a:rPr lang="it-IT" dirty="0" smtClean="0"/>
              <a:t>dispendiosa.</a:t>
            </a:r>
          </a:p>
          <a:p>
            <a:r>
              <a:rPr lang="it-IT" dirty="0" smtClean="0"/>
              <a:t>Fu il </a:t>
            </a:r>
            <a:r>
              <a:rPr lang="it-IT" dirty="0"/>
              <a:t>metodo utilizzato dal controspionaggio polacco e poi inglese per decifrare i messaggi tedeschi della macchina </a:t>
            </a:r>
            <a:r>
              <a:rPr lang="it-IT" dirty="0" smtClean="0"/>
              <a:t>Enigma. </a:t>
            </a:r>
            <a:r>
              <a:rPr lang="it-IT" dirty="0"/>
              <a:t>Per ottenere il risultato infatti, essi utilizzarono la famosa </a:t>
            </a:r>
            <a:r>
              <a:rPr lang="it-IT" dirty="0" smtClean="0"/>
              <a:t>Bomba, </a:t>
            </a:r>
            <a:r>
              <a:rPr lang="it-IT" dirty="0"/>
              <a:t>una speciale macchina calcolatrice in grado di sottoporre il messaggio cifrato ad un attacco di forza bruta, fino a trovare la soluzione. La macchina venne poi perfezionata dagli inglesi, grazie al contributo del grande matematico Alan </a:t>
            </a:r>
            <a:r>
              <a:rPr lang="it-IT" dirty="0" err="1"/>
              <a:t>Turing</a:t>
            </a:r>
            <a:r>
              <a:rPr lang="it-IT" dirty="0" smtClean="0"/>
              <a:t>.</a:t>
            </a:r>
          </a:p>
        </p:txBody>
      </p:sp>
    </p:spTree>
    <p:extLst>
      <p:ext uri="{BB962C8B-B14F-4D97-AF65-F5344CB8AC3E}">
        <p14:creationId xmlns:p14="http://schemas.microsoft.com/office/powerpoint/2010/main" val="78670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4800" dirty="0" smtClean="0">
                <a:cs typeface="+mj-cs"/>
              </a:rPr>
              <a:t>1586 Il cifrario di Vigenère</a:t>
            </a:r>
            <a:endParaRPr lang="it-IT" sz="4800" dirty="0">
              <a:cs typeface="+mj-cs"/>
            </a:endParaRPr>
          </a:p>
        </p:txBody>
      </p:sp>
      <p:sp>
        <p:nvSpPr>
          <p:cNvPr id="30722" name="Segnaposto contenuto 2"/>
          <p:cNvSpPr>
            <a:spLocks noGrp="1"/>
          </p:cNvSpPr>
          <p:nvPr>
            <p:ph idx="1"/>
          </p:nvPr>
        </p:nvSpPr>
        <p:spPr/>
        <p:txBody>
          <a:bodyPr>
            <a:normAutofit fontScale="92500" lnSpcReduction="20000"/>
          </a:bodyPr>
          <a:lstStyle/>
          <a:p>
            <a:pPr eaLnBrk="1" hangingPunct="1"/>
            <a:r>
              <a:rPr lang="it-IT" sz="2000">
                <a:latin typeface="Century Gothic" charset="0"/>
              </a:rPr>
              <a:t>E’ il più semplice dei cifrari polialfabetici. </a:t>
            </a:r>
          </a:p>
          <a:p>
            <a:pPr eaLnBrk="1" hangingPunct="1"/>
            <a:r>
              <a:rPr lang="it-IT" sz="2000">
                <a:latin typeface="Century Gothic" charset="0"/>
              </a:rPr>
              <a:t>Pubblicato nel 1586, il cifrario di Blaise de Vigenère fu </a:t>
            </a:r>
            <a:r>
              <a:rPr lang="it-IT" sz="2000" b="1">
                <a:latin typeface="Century Gothic" charset="0"/>
              </a:rPr>
              <a:t>ritenuto</a:t>
            </a:r>
            <a:r>
              <a:rPr lang="it-IT" sz="2000">
                <a:latin typeface="Century Gothic" charset="0"/>
              </a:rPr>
              <a:t> </a:t>
            </a:r>
            <a:r>
              <a:rPr lang="it-IT" sz="2000" b="1">
                <a:latin typeface="Century Gothic" charset="0"/>
              </a:rPr>
              <a:t>per secoli inattaccabile</a:t>
            </a:r>
            <a:r>
              <a:rPr lang="it-IT" sz="2000">
                <a:latin typeface="Century Gothic" charset="0"/>
              </a:rPr>
              <a:t>. </a:t>
            </a:r>
          </a:p>
          <a:p>
            <a:pPr eaLnBrk="1" hangingPunct="1"/>
            <a:r>
              <a:rPr lang="it-IT" sz="2000">
                <a:latin typeface="Century Gothic" charset="0"/>
              </a:rPr>
              <a:t>Si può considerare una generalizzazione del cifrario di Cesare: invece di spostare sempre dello stesso numero di posti la lettera da cifrare, questa viene spostata di un numero di posti variabile ma ripetuto, determinato in base ad una parola chiave da scrivere ripetutamente sotto il messaggio, carattere per carattere.</a:t>
            </a:r>
          </a:p>
          <a:p>
            <a:pPr eaLnBrk="1" hangingPunct="1"/>
            <a:r>
              <a:rPr lang="it-IT" sz="2000">
                <a:latin typeface="Century Gothic" charset="0"/>
              </a:rPr>
              <a:t>Un esempio:</a:t>
            </a:r>
          </a:p>
          <a:p>
            <a:pPr lvl="1" eaLnBrk="1" hangingPunct="1"/>
            <a:r>
              <a:rPr lang="it-IT" sz="1200">
                <a:latin typeface="Courier New" charset="0"/>
                <a:cs typeface="Courier New" charset="0"/>
              </a:rPr>
              <a:t>PIANO LAUREE SCIENTIFICHE</a:t>
            </a:r>
          </a:p>
          <a:p>
            <a:pPr lvl="1" eaLnBrk="1" hangingPunct="1"/>
            <a:r>
              <a:rPr lang="it-IT" sz="1200">
                <a:latin typeface="Courier New" charset="0"/>
                <a:cs typeface="Courier New" charset="0"/>
              </a:rPr>
              <a:t>ITIS</a:t>
            </a:r>
          </a:p>
          <a:p>
            <a:pPr lvl="1" eaLnBrk="1" hangingPunct="1"/>
            <a:r>
              <a:rPr lang="it-IT" sz="1200">
                <a:latin typeface="Courier New" charset="0"/>
                <a:cs typeface="Courier New" charset="0"/>
              </a:rPr>
              <a:t>XBIFW EIMZXM KKBMFBBNAKAM</a:t>
            </a:r>
          </a:p>
        </p:txBody>
      </p:sp>
      <p:pic>
        <p:nvPicPr>
          <p:cNvPr id="30723" name="Immagine 3" descr="vigene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581525"/>
            <a:ext cx="1304925" cy="1685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Terminologia</a:t>
            </a:r>
            <a:endParaRPr lang="it-IT" dirty="0"/>
          </a:p>
        </p:txBody>
      </p:sp>
      <p:sp>
        <p:nvSpPr>
          <p:cNvPr id="3" name="Segnaposto contenuto 2"/>
          <p:cNvSpPr>
            <a:spLocks noGrp="1"/>
          </p:cNvSpPr>
          <p:nvPr>
            <p:ph idx="1"/>
          </p:nvPr>
        </p:nvSpPr>
        <p:spPr/>
        <p:txBody>
          <a:bodyPr>
            <a:normAutofit lnSpcReduction="10000"/>
          </a:bodyPr>
          <a:lstStyle/>
          <a:p>
            <a:r>
              <a:rPr lang="it-IT" dirty="0">
                <a:latin typeface="Century Gothic" charset="0"/>
              </a:rPr>
              <a:t>Steganografia: occultamento del messaggio</a:t>
            </a:r>
          </a:p>
          <a:p>
            <a:r>
              <a:rPr lang="it-IT" dirty="0">
                <a:latin typeface="Century Gothic" charset="0"/>
              </a:rPr>
              <a:t>Crittografia: occultamento del significato del messaggio</a:t>
            </a:r>
          </a:p>
          <a:p>
            <a:r>
              <a:rPr lang="it-IT" dirty="0">
                <a:latin typeface="Century Gothic" charset="0"/>
              </a:rPr>
              <a:t>Messaggio in chiaro: testo da crittare</a:t>
            </a:r>
          </a:p>
          <a:p>
            <a:r>
              <a:rPr lang="it-IT" dirty="0">
                <a:latin typeface="Century Gothic" charset="0"/>
              </a:rPr>
              <a:t>Chiave: informazione usata come parametro in un algoritmo crittografico</a:t>
            </a:r>
          </a:p>
          <a:p>
            <a:r>
              <a:rPr lang="it-IT" dirty="0">
                <a:latin typeface="Century Gothic" charset="0"/>
              </a:rPr>
              <a:t>Crittoanalisi: scienza </a:t>
            </a:r>
            <a:r>
              <a:rPr lang="it-IT" dirty="0" smtClean="0">
                <a:latin typeface="Century Gothic" charset="0"/>
              </a:rPr>
              <a:t>dell’</a:t>
            </a:r>
            <a:r>
              <a:rPr lang="it-IT" altLang="ja-JP" dirty="0" smtClean="0">
                <a:latin typeface="Century Gothic" charset="0"/>
              </a:rPr>
              <a:t>interpretazione </a:t>
            </a:r>
            <a:r>
              <a:rPr lang="it-IT" altLang="ja-JP" dirty="0">
                <a:latin typeface="Century Gothic" charset="0"/>
              </a:rPr>
              <a:t>del messaggio di cui si ignora la chiave</a:t>
            </a:r>
            <a:endParaRPr lang="it-IT" dirty="0">
              <a:latin typeface="Century Gothic" charset="0"/>
            </a:endParaRPr>
          </a:p>
          <a:p>
            <a:endParaRPr lang="it-IT" dirty="0"/>
          </a:p>
        </p:txBody>
      </p:sp>
    </p:spTree>
    <p:extLst>
      <p:ext uri="{BB962C8B-B14F-4D97-AF65-F5344CB8AC3E}">
        <p14:creationId xmlns:p14="http://schemas.microsoft.com/office/powerpoint/2010/main" val="148609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cs typeface="+mj-cs"/>
              </a:rPr>
              <a:t>Confronto </a:t>
            </a:r>
            <a:br>
              <a:rPr lang="it-IT" dirty="0" smtClean="0">
                <a:cs typeface="+mj-cs"/>
              </a:rPr>
            </a:br>
            <a:r>
              <a:rPr lang="it-IT" dirty="0" smtClean="0">
                <a:cs typeface="+mj-cs"/>
              </a:rPr>
              <a:t>Vigenère - Cesare</a:t>
            </a:r>
            <a:endParaRPr lang="it-IT" dirty="0">
              <a:cs typeface="+mj-cs"/>
            </a:endParaRPr>
          </a:p>
        </p:txBody>
      </p:sp>
      <p:sp>
        <p:nvSpPr>
          <p:cNvPr id="3" name="Segnaposto contenuto 2"/>
          <p:cNvSpPr>
            <a:spLocks noGrp="1"/>
          </p:cNvSpPr>
          <p:nvPr>
            <p:ph idx="1"/>
          </p:nvPr>
        </p:nvSpPr>
        <p:spPr/>
        <p:txBody>
          <a:bodyPr>
            <a:normAutofit fontScale="85000" lnSpcReduction="20000"/>
          </a:bodyPr>
          <a:lstStyle/>
          <a:p>
            <a:pPr eaLnBrk="1" hangingPunct="1">
              <a:defRPr/>
            </a:pPr>
            <a:r>
              <a:rPr lang="it-IT" sz="2000" dirty="0">
                <a:cs typeface="+mn-cs"/>
              </a:rPr>
              <a:t>I</a:t>
            </a:r>
            <a:r>
              <a:rPr lang="it-IT" sz="2000" dirty="0" smtClean="0">
                <a:cs typeface="+mn-cs"/>
              </a:rPr>
              <a:t>l metodo di Vigenère rendere impossibile l’analisi di frequenza perché le lettere più frequenti saranno codificate con lettere diverse da colonna a colonna, con il risultato di rendere quasi uguali le frequenze relative delle lettere del testo cifrato.</a:t>
            </a:r>
          </a:p>
          <a:p>
            <a:pPr eaLnBrk="1" hangingPunct="1">
              <a:defRPr/>
            </a:pPr>
            <a:r>
              <a:rPr lang="it-IT" sz="2000" dirty="0" smtClean="0">
                <a:cs typeface="+mn-cs"/>
              </a:rPr>
              <a:t>Il metodo di Vigenère sembra essere molto più robusto di quello di Cesare perché il </a:t>
            </a:r>
            <a:r>
              <a:rPr lang="it-IT" sz="2000" dirty="0" err="1" smtClean="0">
                <a:cs typeface="+mn-cs"/>
              </a:rPr>
              <a:t>crittanalista</a:t>
            </a:r>
            <a:r>
              <a:rPr lang="it-IT" sz="2000" dirty="0" smtClean="0">
                <a:cs typeface="+mn-cs"/>
              </a:rPr>
              <a:t> ha </a:t>
            </a:r>
            <a:r>
              <a:rPr lang="it-IT" sz="2000" dirty="0" smtClean="0">
                <a:cs typeface="+mn-cs"/>
              </a:rPr>
              <a:t>due problemi: </a:t>
            </a:r>
          </a:p>
          <a:p>
            <a:pPr lvl="1" eaLnBrk="1" hangingPunct="1">
              <a:defRPr/>
            </a:pPr>
            <a:r>
              <a:rPr lang="it-IT" sz="1400" dirty="0" smtClean="0"/>
              <a:t>determinare la lunghezza k della chiave </a:t>
            </a:r>
          </a:p>
          <a:p>
            <a:pPr lvl="1" eaLnBrk="1" hangingPunct="1">
              <a:defRPr/>
            </a:pPr>
            <a:r>
              <a:rPr lang="it-IT" sz="1400" dirty="0" smtClean="0"/>
              <a:t>e poi la chiave stessa. </a:t>
            </a:r>
          </a:p>
          <a:p>
            <a:pPr eaLnBrk="1" hangingPunct="1">
              <a:defRPr/>
            </a:pPr>
            <a:r>
              <a:rPr lang="it-IT" sz="2000" dirty="0" smtClean="0">
                <a:cs typeface="+mn-cs"/>
              </a:rPr>
              <a:t>Se l’alfabeto ha </a:t>
            </a:r>
            <a:r>
              <a:rPr lang="it-IT" sz="2000" dirty="0" err="1" smtClean="0">
                <a:cs typeface="+mn-cs"/>
              </a:rPr>
              <a:t>n</a:t>
            </a:r>
            <a:r>
              <a:rPr lang="it-IT" sz="2000" dirty="0" smtClean="0">
                <a:cs typeface="+mn-cs"/>
              </a:rPr>
              <a:t> caratteri, vi sono </a:t>
            </a:r>
            <a:r>
              <a:rPr lang="it-IT" sz="2000" dirty="0" err="1" smtClean="0">
                <a:cs typeface="+mn-cs"/>
              </a:rPr>
              <a:t>n</a:t>
            </a:r>
            <a:r>
              <a:rPr lang="it-IT" sz="2000" baseline="30000" dirty="0" err="1" smtClean="0">
                <a:cs typeface="+mn-cs"/>
              </a:rPr>
              <a:t>k</a:t>
            </a:r>
            <a:r>
              <a:rPr lang="it-IT" sz="2000" dirty="0" smtClean="0">
                <a:cs typeface="+mn-cs"/>
              </a:rPr>
              <a:t> possibili chiavi di cifratura, mentre sono solo </a:t>
            </a:r>
            <a:r>
              <a:rPr lang="it-IT" sz="2000" dirty="0" err="1" smtClean="0">
                <a:cs typeface="+mn-cs"/>
              </a:rPr>
              <a:t>n</a:t>
            </a:r>
            <a:r>
              <a:rPr lang="it-IT" sz="2000" dirty="0" smtClean="0">
                <a:cs typeface="+mn-cs"/>
              </a:rPr>
              <a:t>!/(</a:t>
            </a:r>
            <a:r>
              <a:rPr lang="it-IT" sz="2000" dirty="0" err="1" smtClean="0">
                <a:cs typeface="+mn-cs"/>
              </a:rPr>
              <a:t>n</a:t>
            </a:r>
            <a:r>
              <a:rPr lang="it-IT" sz="2000" dirty="0" smtClean="0">
                <a:cs typeface="+mn-cs"/>
              </a:rPr>
              <a:t> − k)! se vogliamo che i caratteri siano tutti diversi fra loro. </a:t>
            </a:r>
          </a:p>
          <a:p>
            <a:pPr eaLnBrk="1" hangingPunct="1">
              <a:defRPr/>
            </a:pPr>
            <a:r>
              <a:rPr lang="it-IT" sz="2000" dirty="0">
                <a:cs typeface="+mn-cs"/>
              </a:rPr>
              <a:t>A</a:t>
            </a:r>
            <a:r>
              <a:rPr lang="it-IT" sz="2000" dirty="0" smtClean="0">
                <a:cs typeface="+mn-cs"/>
              </a:rPr>
              <a:t>nche da questo punto di vista il metodo di Vigenère è migliore di quello di Cesare.</a:t>
            </a:r>
          </a:p>
          <a:p>
            <a:pPr marL="0" indent="0" algn="r" eaLnBrk="1" hangingPunct="1">
              <a:buFont typeface="Arial" charset="0"/>
              <a:buNone/>
              <a:defRPr/>
            </a:pPr>
            <a:r>
              <a:rPr lang="it-IT" sz="1200" i="1" dirty="0" err="1" smtClean="0">
                <a:cs typeface="+mn-cs"/>
              </a:rPr>
              <a:t>Cryptographia</a:t>
            </a:r>
            <a:r>
              <a:rPr lang="it-IT" sz="1200" i="1" dirty="0" smtClean="0">
                <a:cs typeface="+mn-cs"/>
              </a:rPr>
              <a:t> ad </a:t>
            </a:r>
            <a:r>
              <a:rPr lang="it-IT" sz="1200" i="1" dirty="0" err="1" smtClean="0">
                <a:cs typeface="+mn-cs"/>
              </a:rPr>
              <a:t>usum</a:t>
            </a:r>
            <a:r>
              <a:rPr lang="it-IT" sz="1200" i="1" dirty="0" smtClean="0">
                <a:cs typeface="+mn-cs"/>
              </a:rPr>
              <a:t> </a:t>
            </a:r>
            <a:r>
              <a:rPr lang="it-IT" sz="1200" i="1" dirty="0" err="1" smtClean="0">
                <a:cs typeface="+mn-cs"/>
              </a:rPr>
              <a:t>Delphini</a:t>
            </a:r>
            <a:r>
              <a:rPr lang="it-IT" sz="1200" i="1" dirty="0">
                <a:cs typeface="+mn-cs"/>
              </a:rPr>
              <a:t> </a:t>
            </a:r>
            <a:r>
              <a:rPr lang="it-IT" sz="1200" i="1" dirty="0" smtClean="0">
                <a:cs typeface="+mn-cs"/>
              </a:rPr>
              <a:t>– </a:t>
            </a:r>
            <a:r>
              <a:rPr lang="it-IT" sz="1200" i="1" dirty="0" err="1" smtClean="0">
                <a:cs typeface="+mn-cs"/>
              </a:rPr>
              <a:t>A.Zaccagnini</a:t>
            </a:r>
            <a:endParaRPr lang="it-IT" sz="1200" i="1"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4000" dirty="0" smtClean="0">
                <a:cs typeface="+mj-cs"/>
              </a:rPr>
              <a:t>Debolezza del metodo di Vigenère  </a:t>
            </a:r>
            <a:endParaRPr lang="it-IT" sz="4000" dirty="0">
              <a:cs typeface="+mj-cs"/>
            </a:endParaRPr>
          </a:p>
        </p:txBody>
      </p:sp>
      <p:sp>
        <p:nvSpPr>
          <p:cNvPr id="3" name="Segnaposto contenuto 2"/>
          <p:cNvSpPr>
            <a:spLocks noGrp="1"/>
          </p:cNvSpPr>
          <p:nvPr>
            <p:ph idx="1"/>
          </p:nvPr>
        </p:nvSpPr>
        <p:spPr/>
        <p:txBody>
          <a:bodyPr>
            <a:normAutofit lnSpcReduction="10000"/>
          </a:bodyPr>
          <a:lstStyle/>
          <a:p>
            <a:pPr eaLnBrk="1" hangingPunct="1">
              <a:defRPr/>
            </a:pPr>
            <a:r>
              <a:rPr lang="it-IT" sz="2000" dirty="0">
                <a:cs typeface="+mn-cs"/>
              </a:rPr>
              <a:t>Q</a:t>
            </a:r>
            <a:r>
              <a:rPr lang="it-IT" sz="2000" dirty="0" smtClean="0">
                <a:cs typeface="+mn-cs"/>
              </a:rPr>
              <a:t>uesto metodo è stato considerato sicuro per alcuni secoli, finche un’analisi statistica più raffinata, di </a:t>
            </a:r>
            <a:r>
              <a:rPr lang="it-IT" sz="2000" dirty="0" err="1" smtClean="0">
                <a:cs typeface="+mn-cs"/>
              </a:rPr>
              <a:t>Kasinski</a:t>
            </a:r>
            <a:r>
              <a:rPr lang="it-IT" sz="2000" dirty="0" smtClean="0">
                <a:cs typeface="+mn-cs"/>
              </a:rPr>
              <a:t>, mostrò che è possibile “indovinare” la lunghezza k della chiave di cifratura, riducendo il problema della decifratura a k problemi di decifratura del metodo di Cesare.</a:t>
            </a:r>
          </a:p>
          <a:p>
            <a:pPr eaLnBrk="1" hangingPunct="1">
              <a:defRPr/>
            </a:pPr>
            <a:r>
              <a:rPr lang="it-IT" sz="2000" dirty="0" smtClean="0">
                <a:cs typeface="+mn-cs"/>
              </a:rPr>
              <a:t>L’analisi si basa sul fatto che in ogni lingua vi sono alcune combinazioni di due lettere piuttosto frequenti: se due istanze di questa coppia di lettere compaiono nel testo in chiaro ad una distanza che è un multiplo della lunghezza della chiave, saranno cifrate allo stesso modo, perché vanno a finire nelle stesse colonne.</a:t>
            </a:r>
          </a:p>
          <a:p>
            <a:pPr marL="0" indent="0" algn="r" eaLnBrk="1" hangingPunct="1">
              <a:buFont typeface="Arial" charset="0"/>
              <a:buNone/>
              <a:defRPr/>
            </a:pPr>
            <a:r>
              <a:rPr lang="it-IT" sz="1200" i="1" dirty="0" err="1" smtClean="0">
                <a:cs typeface="+mn-cs"/>
              </a:rPr>
              <a:t>Cryptographia</a:t>
            </a:r>
            <a:r>
              <a:rPr lang="it-IT" sz="1200" i="1" dirty="0" smtClean="0">
                <a:cs typeface="+mn-cs"/>
              </a:rPr>
              <a:t> ad </a:t>
            </a:r>
            <a:r>
              <a:rPr lang="it-IT" sz="1200" i="1" dirty="0" err="1" smtClean="0">
                <a:cs typeface="+mn-cs"/>
              </a:rPr>
              <a:t>usum</a:t>
            </a:r>
            <a:r>
              <a:rPr lang="it-IT" sz="1200" i="1" dirty="0" smtClean="0">
                <a:cs typeface="+mn-cs"/>
              </a:rPr>
              <a:t> </a:t>
            </a:r>
            <a:r>
              <a:rPr lang="it-IT" sz="1200" i="1" dirty="0" err="1" smtClean="0">
                <a:cs typeface="+mn-cs"/>
              </a:rPr>
              <a:t>Delphini</a:t>
            </a:r>
            <a:r>
              <a:rPr lang="it-IT" sz="1200" i="1" dirty="0" smtClean="0">
                <a:cs typeface="+mn-cs"/>
              </a:rPr>
              <a:t> – A. Zaccagnini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4800" dirty="0" smtClean="0"/>
              <a:t>La macchina Enigma</a:t>
            </a:r>
            <a:endParaRPr lang="it-IT" sz="4800" dirty="0"/>
          </a:p>
        </p:txBody>
      </p:sp>
      <p:sp>
        <p:nvSpPr>
          <p:cNvPr id="33794" name="Segnaposto contenuto 2"/>
          <p:cNvSpPr>
            <a:spLocks noGrp="1"/>
          </p:cNvSpPr>
          <p:nvPr>
            <p:ph idx="1"/>
          </p:nvPr>
        </p:nvSpPr>
        <p:spPr/>
        <p:txBody>
          <a:bodyPr>
            <a:noAutofit/>
          </a:bodyPr>
          <a:lstStyle/>
          <a:p>
            <a:r>
              <a:rPr lang="it-IT" sz="1400" dirty="0">
                <a:latin typeface="Century Gothic" charset="0"/>
              </a:rPr>
              <a:t>Macchina elettromeccanica tedesca ENIGMA usata nella seconda guerra mondiale. </a:t>
            </a:r>
          </a:p>
          <a:p>
            <a:r>
              <a:rPr lang="it-IT" sz="1400" dirty="0">
                <a:latin typeface="Century Gothic" charset="0"/>
              </a:rPr>
              <a:t>Composta da ruote con i caratteri incisi sul bordo, e con contatti elettrici in corrispondenza delle lettere in entrambi i lati. </a:t>
            </a:r>
          </a:p>
          <a:p>
            <a:r>
              <a:rPr lang="it-IT" sz="1400" dirty="0">
                <a:latin typeface="Century Gothic" charset="0"/>
              </a:rPr>
              <a:t>Il testo in chiaro, digitato su una tastiera, veniva riprodotto utilizzando i caratteri della prima ruota, la quale a sua volta costruiva un nuovo alfabeto utilizzando i caratteri della seconda, e poi della terza, e così via ... Tutte le ruote, e potevano essere parecchie, venivano "scalate", in modo che la sostituzione delle lettere fosse ogni volta diversa. </a:t>
            </a:r>
          </a:p>
          <a:p>
            <a:r>
              <a:rPr lang="it-IT" sz="1400" dirty="0">
                <a:latin typeface="Century Gothic" charset="0"/>
              </a:rPr>
              <a:t>La chiave consisteva nel settaggio iniziale delle ruote, che potevano essere posizionate in una quantità di posizioni diverse tanto alta quante più erano le ruote utilizzate. </a:t>
            </a:r>
          </a:p>
          <a:p>
            <a:r>
              <a:rPr lang="it-IT" sz="1400" dirty="0">
                <a:latin typeface="Century Gothic" charset="0"/>
              </a:rPr>
              <a:t>Questo meccanismo è facile da costruire via software e abbastanza sicuro, può tuttavia essere infranto. Fu brillantemente attaccato dal matematico polacco Marin </a:t>
            </a:r>
            <a:r>
              <a:rPr lang="it-IT" sz="1400" dirty="0" err="1">
                <a:latin typeface="Century Gothic" charset="0"/>
              </a:rPr>
              <a:t>Rejewsky</a:t>
            </a:r>
            <a:r>
              <a:rPr lang="it-IT" sz="1400" dirty="0">
                <a:latin typeface="Century Gothic" charset="0"/>
              </a:rPr>
              <a:t> che con il suo lavoro permise di decifrare numerosi messaggi militari tedeschi, un fattore che probabilmente contribuì alla vittoria finale degli alleati.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484313"/>
          </a:xfrm>
        </p:spPr>
        <p:txBody>
          <a:bodyPr/>
          <a:lstStyle/>
          <a:p>
            <a:pPr>
              <a:defRPr/>
            </a:pPr>
            <a:r>
              <a:rPr lang="it-IT" sz="4400" dirty="0" smtClean="0"/>
              <a:t>Enigma</a:t>
            </a:r>
            <a:endParaRPr lang="it-IT" sz="4400" dirty="0"/>
          </a:p>
        </p:txBody>
      </p:sp>
      <p:pic>
        <p:nvPicPr>
          <p:cNvPr id="34818"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l="-24005" r="-24005"/>
          <a:stretch>
            <a:fillRect/>
          </a:stretch>
        </p:blipFill>
        <p:spPr>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cs typeface="+mj-cs"/>
              </a:rPr>
              <a:t>1976 DES</a:t>
            </a:r>
            <a:endParaRPr lang="it-IT" dirty="0">
              <a:cs typeface="+mj-cs"/>
            </a:endParaRPr>
          </a:p>
        </p:txBody>
      </p:sp>
      <p:sp>
        <p:nvSpPr>
          <p:cNvPr id="35842" name="Segnaposto contenuto 2"/>
          <p:cNvSpPr>
            <a:spLocks noGrp="1"/>
          </p:cNvSpPr>
          <p:nvPr>
            <p:ph idx="1"/>
          </p:nvPr>
        </p:nvSpPr>
        <p:spPr/>
        <p:txBody>
          <a:bodyPr>
            <a:normAutofit fontScale="85000" lnSpcReduction="20000"/>
          </a:bodyPr>
          <a:lstStyle/>
          <a:p>
            <a:pPr eaLnBrk="1" hangingPunct="1"/>
            <a:r>
              <a:rPr lang="it-IT" sz="2000">
                <a:latin typeface="Century Gothic" charset="0"/>
              </a:rPr>
              <a:t>Il Data Encryption Standard (DES) è un algoritmo di cifratura scelto come standard per il governo degli Stati Uniti d'America nel 1976 e in seguito diventato di utilizzo internazionale. </a:t>
            </a:r>
          </a:p>
          <a:p>
            <a:pPr eaLnBrk="1" hangingPunct="1"/>
            <a:r>
              <a:rPr lang="it-IT" sz="2000">
                <a:latin typeface="Century Gothic" charset="0"/>
              </a:rPr>
              <a:t>Si basa su un algoritmo a chiave </a:t>
            </a:r>
            <a:r>
              <a:rPr lang="it-IT" sz="2000" b="1">
                <a:latin typeface="Century Gothic" charset="0"/>
              </a:rPr>
              <a:t>simmetrica</a:t>
            </a:r>
            <a:r>
              <a:rPr lang="it-IT" sz="2000">
                <a:latin typeface="Century Gothic" charset="0"/>
              </a:rPr>
              <a:t> con chiave a 56 bit. </a:t>
            </a:r>
          </a:p>
          <a:p>
            <a:pPr eaLnBrk="1" hangingPunct="1"/>
            <a:r>
              <a:rPr lang="it-IT" sz="2000">
                <a:latin typeface="Century Gothic" charset="0"/>
              </a:rPr>
              <a:t>DES è considerato insicuro per moltissime applicazioni. La sua insicurezza deriva dalla chiave utilizzata per cifrare i messaggi, che è di soli 56 bit. </a:t>
            </a:r>
          </a:p>
          <a:p>
            <a:pPr eaLnBrk="1" hangingPunct="1"/>
            <a:r>
              <a:rPr lang="it-IT" sz="2000">
                <a:latin typeface="Century Gothic" charset="0"/>
              </a:rPr>
              <a:t>Nel gennaio del 1999 si dimostrò pubblicamente la possibilità di individuare una chiave di crittazione in 22 ore e 15 minuti. </a:t>
            </a:r>
          </a:p>
          <a:p>
            <a:pPr eaLnBrk="1" hangingPunct="1"/>
            <a:r>
              <a:rPr lang="it-IT" sz="2000">
                <a:latin typeface="Century Gothic" charset="0"/>
              </a:rPr>
              <a:t>L'algoritmo è ritenuto sicuro reiterandolo 3 volte nel Triple DES. </a:t>
            </a:r>
          </a:p>
          <a:p>
            <a:pPr eaLnBrk="1" hangingPunct="1"/>
            <a:r>
              <a:rPr lang="it-IT" sz="2000">
                <a:latin typeface="Century Gothic" charset="0"/>
              </a:rPr>
              <a:t>DES è stato sostituito dall'Advanced Encryption Standard (AES) un nuovo algoritmo che elimina molti dei problemi del DES.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6000" dirty="0"/>
              <a:t>Il protocollo del doppio lucchetto</a:t>
            </a:r>
            <a:endParaRPr lang="it-IT" dirty="0"/>
          </a:p>
        </p:txBody>
      </p:sp>
      <p:sp>
        <p:nvSpPr>
          <p:cNvPr id="5" name="Segnaposto contenuto 4"/>
          <p:cNvSpPr>
            <a:spLocks noGrp="1"/>
          </p:cNvSpPr>
          <p:nvPr>
            <p:ph sz="half" idx="1"/>
          </p:nvPr>
        </p:nvSpPr>
        <p:spPr/>
        <p:txBody>
          <a:bodyPr>
            <a:noAutofit/>
          </a:bodyPr>
          <a:lstStyle/>
          <a:p>
            <a:r>
              <a:rPr lang="it-IT" sz="1200" dirty="0"/>
              <a:t>A mette il suo messaggio per B in una scatola, che chiude con un lucchetto e invia a B.</a:t>
            </a:r>
          </a:p>
          <a:p>
            <a:r>
              <a:rPr lang="it-IT" sz="1200" dirty="0"/>
              <a:t>B mette il suo lucchetto alla scatola e la rispedisce ad A. </a:t>
            </a:r>
          </a:p>
          <a:p>
            <a:r>
              <a:rPr lang="it-IT" sz="1200" dirty="0"/>
              <a:t>A toglie il suo lucchetto e rispedisce la scatola a B.</a:t>
            </a:r>
          </a:p>
          <a:p>
            <a:r>
              <a:rPr lang="it-IT" sz="1200" dirty="0"/>
              <a:t>B toglie il suo lucchetto e legge il messaggio.</a:t>
            </a:r>
          </a:p>
          <a:p>
            <a:r>
              <a:rPr lang="it-IT" sz="1200" dirty="0"/>
              <a:t>La scatola non viaggia mai senza lucchetto</a:t>
            </a:r>
          </a:p>
          <a:p>
            <a:r>
              <a:rPr lang="it-IT" sz="1200" dirty="0"/>
              <a:t>Ne A ne B ha dovuto inviare all’altro la chiave del proprio lucchetto. </a:t>
            </a:r>
          </a:p>
          <a:p>
            <a:r>
              <a:rPr lang="it-IT" sz="1200" dirty="0"/>
              <a:t>E’ possibile comunicare con sicurezza senza dover effettuare un preventivo scambio delle chiavi ! ! </a:t>
            </a:r>
            <a:r>
              <a:rPr lang="it-IT" sz="1200" dirty="0" smtClean="0"/>
              <a:t>!</a:t>
            </a:r>
            <a:endParaRPr lang="it-IT" sz="1200" dirty="0"/>
          </a:p>
        </p:txBody>
      </p:sp>
      <p:pic>
        <p:nvPicPr>
          <p:cNvPr id="8" name="Segnaposto contenuto 5"/>
          <p:cNvPicPr>
            <a:picLocks noGrp="1" noChangeAspect="1"/>
          </p:cNvPicPr>
          <p:nvPr>
            <p:ph sz="half" idx="2"/>
          </p:nvPr>
        </p:nvPicPr>
        <p:blipFill>
          <a:blip r:embed="rId2">
            <a:extLst>
              <a:ext uri="{28A0092B-C50C-407E-A947-70E740481C1C}">
                <a14:useLocalDpi xmlns:a14="http://schemas.microsoft.com/office/drawing/2010/main" val="0"/>
              </a:ext>
            </a:extLst>
          </a:blip>
          <a:srcRect t="-39587" b="-39587"/>
          <a:stretch>
            <a:fillRect/>
          </a:stretch>
        </p:blipFill>
        <p:spPr>
          <a:xfrm>
            <a:off x="4703763" y="1892301"/>
            <a:ext cx="3657600" cy="3975100"/>
          </a:xfrm>
        </p:spPr>
      </p:pic>
    </p:spTree>
    <p:extLst>
      <p:ext uri="{BB962C8B-B14F-4D97-AF65-F5344CB8AC3E}">
        <p14:creationId xmlns:p14="http://schemas.microsoft.com/office/powerpoint/2010/main" val="180679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pPr>
              <a:defRPr/>
            </a:pPr>
            <a:r>
              <a:rPr lang="it-IT"/>
              <a:t>Crittografia Moderna</a:t>
            </a:r>
          </a:p>
        </p:txBody>
      </p:sp>
      <p:sp>
        <p:nvSpPr>
          <p:cNvPr id="2" name="Sottotitolo 1"/>
          <p:cNvSpPr>
            <a:spLocks noGrp="1"/>
          </p:cNvSpPr>
          <p:nvPr>
            <p:ph type="subTitle" idx="1"/>
          </p:nvPr>
        </p:nvSpPr>
        <p:spPr/>
        <p:txBody>
          <a:bodyPr/>
          <a:lstStyle/>
          <a:p>
            <a:r>
              <a:rPr lang="it-IT" dirty="0" smtClean="0"/>
              <a:t>1975 …</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4800" dirty="0" smtClean="0">
                <a:cs typeface="+mj-cs"/>
              </a:rPr>
              <a:t>1975 </a:t>
            </a:r>
            <a:r>
              <a:rPr lang="it-IT" sz="4800" dirty="0" err="1" smtClean="0">
                <a:cs typeface="+mj-cs"/>
              </a:rPr>
              <a:t>Diffie-Hellman-Merkle</a:t>
            </a:r>
            <a:endParaRPr lang="it-IT" sz="4800" dirty="0">
              <a:cs typeface="+mj-cs"/>
            </a:endParaRPr>
          </a:p>
        </p:txBody>
      </p:sp>
      <p:sp>
        <p:nvSpPr>
          <p:cNvPr id="38914" name="Segnaposto contenuto 2"/>
          <p:cNvSpPr>
            <a:spLocks noGrp="1"/>
          </p:cNvSpPr>
          <p:nvPr>
            <p:ph idx="1"/>
          </p:nvPr>
        </p:nvSpPr>
        <p:spPr/>
        <p:txBody>
          <a:bodyPr>
            <a:normAutofit/>
          </a:bodyPr>
          <a:lstStyle/>
          <a:p>
            <a:pPr eaLnBrk="1" hangingPunct="1"/>
            <a:r>
              <a:rPr lang="it-IT" sz="1600" dirty="0">
                <a:latin typeface="Century Gothic" charset="0"/>
              </a:rPr>
              <a:t>Tutti i sistemi di cifratura classici sono detti a chiave segreta ed utilizzano la stessa chiave sia per cifrare che per decifrare. </a:t>
            </a:r>
          </a:p>
          <a:p>
            <a:pPr eaLnBrk="1" hangingPunct="1"/>
            <a:r>
              <a:rPr lang="it-IT" sz="1600" dirty="0">
                <a:latin typeface="Century Gothic" charset="0"/>
              </a:rPr>
              <a:t>Questo costituisce un problema non indifferente se pensiamo all'utilizzo della crittografia per la comunicazione a distanza, infatti le due parti devono riuscire in qualche modo a scambiarsi la chiave con la certezza che nessuno ne venga a conoscenza. </a:t>
            </a:r>
          </a:p>
          <a:p>
            <a:pPr eaLnBrk="1" hangingPunct="1"/>
            <a:r>
              <a:rPr lang="it-IT" sz="1600" dirty="0">
                <a:latin typeface="Century Gothic" charset="0"/>
              </a:rPr>
              <a:t>La soluzione a questo tipo di problema fu proposta nel 1975 da </a:t>
            </a:r>
            <a:r>
              <a:rPr lang="it-IT" sz="1600" dirty="0" err="1">
                <a:latin typeface="Century Gothic" charset="0"/>
              </a:rPr>
              <a:t>Whitfield</a:t>
            </a:r>
            <a:r>
              <a:rPr lang="it-IT" sz="1600" dirty="0">
                <a:latin typeface="Century Gothic" charset="0"/>
              </a:rPr>
              <a:t> </a:t>
            </a:r>
            <a:r>
              <a:rPr lang="it-IT" sz="1600" dirty="0" err="1">
                <a:latin typeface="Century Gothic" charset="0"/>
              </a:rPr>
              <a:t>Diffie</a:t>
            </a:r>
            <a:r>
              <a:rPr lang="it-IT" sz="1600" dirty="0">
                <a:latin typeface="Century Gothic" charset="0"/>
              </a:rPr>
              <a:t> e Martin </a:t>
            </a:r>
            <a:r>
              <a:rPr lang="it-IT" sz="1600" dirty="0" err="1">
                <a:latin typeface="Century Gothic" charset="0"/>
              </a:rPr>
              <a:t>Hellman</a:t>
            </a:r>
            <a:r>
              <a:rPr lang="it-IT" sz="1600" dirty="0">
                <a:latin typeface="Century Gothic" charset="0"/>
              </a:rPr>
              <a:t>, col tributo di Ralph C. </a:t>
            </a:r>
            <a:r>
              <a:rPr lang="it-IT" sz="1600" dirty="0" err="1">
                <a:latin typeface="Century Gothic" charset="0"/>
              </a:rPr>
              <a:t>Merkle</a:t>
            </a:r>
            <a:r>
              <a:rPr lang="it-IT" sz="1600" dirty="0">
                <a:latin typeface="Century Gothic" charset="0"/>
              </a:rPr>
              <a:t>, che ebbero un'intuizione che rivoluzionò il mondo della crittografia.</a:t>
            </a:r>
          </a:p>
        </p:txBody>
      </p:sp>
      <p:pic>
        <p:nvPicPr>
          <p:cNvPr id="38915" name="Immagine 3" descr="merkle-hellman-diffi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4519" y="4685775"/>
            <a:ext cx="2311986" cy="2110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4800" dirty="0" smtClean="0">
                <a:cs typeface="+mj-cs"/>
              </a:rPr>
              <a:t>Crittografia a chiave pubblica</a:t>
            </a:r>
            <a:endParaRPr lang="it-IT" sz="4800" dirty="0">
              <a:cs typeface="+mj-cs"/>
            </a:endParaRPr>
          </a:p>
        </p:txBody>
      </p:sp>
      <p:sp>
        <p:nvSpPr>
          <p:cNvPr id="39938" name="Segnaposto contenuto 2"/>
          <p:cNvSpPr>
            <a:spLocks noGrp="1"/>
          </p:cNvSpPr>
          <p:nvPr>
            <p:ph idx="1"/>
          </p:nvPr>
        </p:nvSpPr>
        <p:spPr/>
        <p:txBody>
          <a:bodyPr>
            <a:noAutofit/>
          </a:bodyPr>
          <a:lstStyle/>
          <a:p>
            <a:pPr eaLnBrk="1" hangingPunct="1"/>
            <a:r>
              <a:rPr lang="it-IT" sz="1400" dirty="0" err="1">
                <a:latin typeface="Century Gothic" charset="0"/>
              </a:rPr>
              <a:t>Diffie</a:t>
            </a:r>
            <a:r>
              <a:rPr lang="it-IT" sz="1400" dirty="0">
                <a:latin typeface="Century Gothic" charset="0"/>
              </a:rPr>
              <a:t> ed </a:t>
            </a:r>
            <a:r>
              <a:rPr lang="it-IT" sz="1400" dirty="0" err="1">
                <a:latin typeface="Century Gothic" charset="0"/>
              </a:rPr>
              <a:t>Hellman</a:t>
            </a:r>
            <a:r>
              <a:rPr lang="it-IT" sz="1400" dirty="0">
                <a:latin typeface="Century Gothic" charset="0"/>
              </a:rPr>
              <a:t> pensarono ad un sistema </a:t>
            </a:r>
            <a:r>
              <a:rPr lang="it-IT" sz="1400" b="1" dirty="0">
                <a:latin typeface="Century Gothic" charset="0"/>
              </a:rPr>
              <a:t>asimmetrico</a:t>
            </a:r>
            <a:r>
              <a:rPr lang="it-IT" sz="1400" dirty="0">
                <a:latin typeface="Century Gothic" charset="0"/>
              </a:rPr>
              <a:t>, basato su l'uso di due chiavi generate in modo che sia impossibile ricavarne una dall'altra.</a:t>
            </a:r>
          </a:p>
          <a:p>
            <a:pPr eaLnBrk="1" hangingPunct="1"/>
            <a:r>
              <a:rPr lang="it-IT" sz="1400" dirty="0">
                <a:latin typeface="Century Gothic" charset="0"/>
              </a:rPr>
              <a:t>Le due chiavi vengono chiamate </a:t>
            </a:r>
            <a:r>
              <a:rPr lang="it-IT" sz="1400" b="1" dirty="0">
                <a:latin typeface="Century Gothic" charset="0"/>
              </a:rPr>
              <a:t>pubblica</a:t>
            </a:r>
            <a:r>
              <a:rPr lang="it-IT" sz="1400" dirty="0">
                <a:latin typeface="Century Gothic" charset="0"/>
              </a:rPr>
              <a:t> e </a:t>
            </a:r>
            <a:r>
              <a:rPr lang="it-IT" sz="1400" b="1" dirty="0">
                <a:latin typeface="Century Gothic" charset="0"/>
              </a:rPr>
              <a:t>privata</a:t>
            </a:r>
            <a:r>
              <a:rPr lang="it-IT" sz="1400" dirty="0">
                <a:latin typeface="Century Gothic" charset="0"/>
              </a:rPr>
              <a:t>: la prima serve per cifrare e la seconda per decifrare. </a:t>
            </a:r>
          </a:p>
          <a:p>
            <a:pPr eaLnBrk="1" hangingPunct="1"/>
            <a:r>
              <a:rPr lang="it-IT" sz="1400" dirty="0">
                <a:latin typeface="Century Gothic" charset="0"/>
              </a:rPr>
              <a:t>Una persona che deve comunicare con un'altra persona </a:t>
            </a:r>
            <a:r>
              <a:rPr lang="it-IT" sz="1400" dirty="0" smtClean="0">
                <a:latin typeface="Century Gothic" charset="0"/>
              </a:rPr>
              <a:t>cifra </a:t>
            </a:r>
            <a:r>
              <a:rPr lang="it-IT" sz="1400" dirty="0">
                <a:latin typeface="Century Gothic" charset="0"/>
              </a:rPr>
              <a:t>il messaggio con la chiave pubblica del destinatario, che una volta ricevuto il messaggio </a:t>
            </a:r>
            <a:r>
              <a:rPr lang="it-IT" sz="1400" dirty="0" smtClean="0">
                <a:latin typeface="Century Gothic" charset="0"/>
              </a:rPr>
              <a:t>lo decifra </a:t>
            </a:r>
            <a:r>
              <a:rPr lang="it-IT" sz="1400" dirty="0">
                <a:latin typeface="Century Gothic" charset="0"/>
              </a:rPr>
              <a:t>con la chiave segreta personale. </a:t>
            </a:r>
          </a:p>
          <a:p>
            <a:pPr eaLnBrk="1" hangingPunct="1"/>
            <a:r>
              <a:rPr lang="it-IT" sz="1400" dirty="0">
                <a:latin typeface="Century Gothic" charset="0"/>
              </a:rPr>
              <a:t>Ogni persona </a:t>
            </a:r>
            <a:r>
              <a:rPr lang="it-IT" sz="1400" dirty="0" smtClean="0">
                <a:latin typeface="Century Gothic" charset="0"/>
              </a:rPr>
              <a:t>possiede una </a:t>
            </a:r>
            <a:r>
              <a:rPr lang="it-IT" sz="1400" dirty="0">
                <a:latin typeface="Century Gothic" charset="0"/>
              </a:rPr>
              <a:t>coppia di chiavi, quella pubblica può essere </a:t>
            </a:r>
            <a:r>
              <a:rPr lang="it-IT" sz="1400" dirty="0" smtClean="0">
                <a:latin typeface="Century Gothic" charset="0"/>
              </a:rPr>
              <a:t>distribuita </a:t>
            </a:r>
            <a:r>
              <a:rPr lang="it-IT" sz="1400" dirty="0">
                <a:latin typeface="Century Gothic" charset="0"/>
              </a:rPr>
              <a:t>e resa di pubblico dominio perché consente solo di cifrare il messaggio, mentre quella privata deve essere conosciuta solo da una persona. </a:t>
            </a:r>
          </a:p>
          <a:p>
            <a:pPr eaLnBrk="1" hangingPunct="1"/>
            <a:r>
              <a:rPr lang="it-IT" sz="1400" dirty="0" smtClean="0">
                <a:latin typeface="Century Gothic" charset="0"/>
              </a:rPr>
              <a:t>Il </a:t>
            </a:r>
            <a:r>
              <a:rPr lang="it-IT" sz="1400" dirty="0">
                <a:latin typeface="Century Gothic" charset="0"/>
              </a:rPr>
              <a:t>problema è quello di trovare il modo di implementare matematicamente questo sistema, riuscire cioè a creare due chiavi per cui </a:t>
            </a:r>
            <a:r>
              <a:rPr lang="it-IT" sz="1400" b="1" dirty="0">
                <a:latin typeface="Century Gothic" charset="0"/>
              </a:rPr>
              <a:t>non </a:t>
            </a:r>
            <a:r>
              <a:rPr lang="it-IT" sz="1400" b="1" dirty="0" smtClean="0">
                <a:latin typeface="Century Gothic" charset="0"/>
              </a:rPr>
              <a:t>sia possibile </a:t>
            </a:r>
            <a:r>
              <a:rPr lang="it-IT" sz="1400" b="1" dirty="0">
                <a:latin typeface="Century Gothic" charset="0"/>
              </a:rPr>
              <a:t>dedurre quella privata conoscendo quella pubblica</a:t>
            </a:r>
            <a:r>
              <a:rPr lang="it-IT" sz="1400" dirty="0">
                <a:latin typeface="Century Gothic" charset="0"/>
              </a:rPr>
              <a: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Il meccanismo in azione</a:t>
            </a:r>
            <a:endParaRPr lang="it-IT" dirty="0"/>
          </a:p>
        </p:txBody>
      </p:sp>
      <p:grpSp>
        <p:nvGrpSpPr>
          <p:cNvPr id="4" name="Gruppieren 65"/>
          <p:cNvGrpSpPr>
            <a:grpSpLocks/>
          </p:cNvGrpSpPr>
          <p:nvPr/>
        </p:nvGrpSpPr>
        <p:grpSpPr bwMode="auto">
          <a:xfrm>
            <a:off x="1557338" y="3733800"/>
            <a:ext cx="1290637" cy="1641475"/>
            <a:chOff x="177800" y="3733255"/>
            <a:chExt cx="1291413" cy="1641386"/>
          </a:xfrm>
        </p:grpSpPr>
        <p:pic>
          <p:nvPicPr>
            <p:cNvPr id="41019" name="Picture 2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gray">
            <a:xfrm>
              <a:off x="177800" y="4761236"/>
              <a:ext cx="1291413" cy="61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0" name="Gruppieren 42"/>
            <p:cNvGrpSpPr>
              <a:grpSpLocks/>
            </p:cNvGrpSpPr>
            <p:nvPr/>
          </p:nvGrpSpPr>
          <p:grpSpPr bwMode="auto">
            <a:xfrm>
              <a:off x="537354" y="3733255"/>
              <a:ext cx="598484" cy="1377910"/>
              <a:chOff x="-2763838" y="1373188"/>
              <a:chExt cx="2389188" cy="5500688"/>
            </a:xfrm>
          </p:grpSpPr>
          <p:sp>
            <p:nvSpPr>
              <p:cNvPr id="41021" name="Freeform 8"/>
              <p:cNvSpPr>
                <a:spLocks/>
              </p:cNvSpPr>
              <p:nvPr/>
            </p:nvSpPr>
            <p:spPr bwMode="gray">
              <a:xfrm>
                <a:off x="-1150938" y="3089276"/>
                <a:ext cx="558800" cy="1620838"/>
              </a:xfrm>
              <a:custGeom>
                <a:avLst/>
                <a:gdLst>
                  <a:gd name="T0" fmla="*/ 2147483647 w 149"/>
                  <a:gd name="T1" fmla="*/ 2147483647 h 432"/>
                  <a:gd name="T2" fmla="*/ 2147483647 w 149"/>
                  <a:gd name="T3" fmla="*/ 2147483647 h 432"/>
                  <a:gd name="T4" fmla="*/ 2147483647 w 149"/>
                  <a:gd name="T5" fmla="*/ 2147483647 h 432"/>
                  <a:gd name="T6" fmla="*/ 2147483647 w 149"/>
                  <a:gd name="T7" fmla="*/ 2147483647 h 432"/>
                  <a:gd name="T8" fmla="*/ 2147483647 w 149"/>
                  <a:gd name="T9" fmla="*/ 2147483647 h 432"/>
                  <a:gd name="T10" fmla="*/ 2147483647 w 149"/>
                  <a:gd name="T11" fmla="*/ 2147483647 h 432"/>
                  <a:gd name="T12" fmla="*/ 2147483647 w 149"/>
                  <a:gd name="T13" fmla="*/ 2147483647 h 432"/>
                  <a:gd name="T14" fmla="*/ 2147483647 w 149"/>
                  <a:gd name="T15" fmla="*/ 2147483647 h 432"/>
                  <a:gd name="T16" fmla="*/ 2147483647 w 149"/>
                  <a:gd name="T17" fmla="*/ 2147483647 h 432"/>
                  <a:gd name="T18" fmla="*/ 0 w 149"/>
                  <a:gd name="T19" fmla="*/ 0 h 432"/>
                  <a:gd name="T20" fmla="*/ 2147483647 w 149"/>
                  <a:gd name="T21" fmla="*/ 2147483647 h 432"/>
                  <a:gd name="T22" fmla="*/ 2147483647 w 149"/>
                  <a:gd name="T23" fmla="*/ 2147483647 h 432"/>
                  <a:gd name="T24" fmla="*/ 2147483647 w 149"/>
                  <a:gd name="T25" fmla="*/ 2147483647 h 432"/>
                  <a:gd name="T26" fmla="*/ 2147483647 w 149"/>
                  <a:gd name="T27" fmla="*/ 2147483647 h 432"/>
                  <a:gd name="T28" fmla="*/ 2147483647 w 149"/>
                  <a:gd name="T29" fmla="*/ 2147483647 h 432"/>
                  <a:gd name="T30" fmla="*/ 2147483647 w 149"/>
                  <a:gd name="T31" fmla="*/ 2147483647 h 432"/>
                  <a:gd name="T32" fmla="*/ 2147483647 w 149"/>
                  <a:gd name="T33" fmla="*/ 2147483647 h 432"/>
                  <a:gd name="T34" fmla="*/ 2147483647 w 149"/>
                  <a:gd name="T35" fmla="*/ 2147483647 h 432"/>
                  <a:gd name="T36" fmla="*/ 2147483647 w 149"/>
                  <a:gd name="T37" fmla="*/ 2147483647 h 432"/>
                  <a:gd name="T38" fmla="*/ 2147483647 w 149"/>
                  <a:gd name="T39" fmla="*/ 2147483647 h 432"/>
                  <a:gd name="T40" fmla="*/ 2147483647 w 149"/>
                  <a:gd name="T41" fmla="*/ 2147483647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22" name="Freeform 9"/>
              <p:cNvSpPr>
                <a:spLocks/>
              </p:cNvSpPr>
              <p:nvPr/>
            </p:nvSpPr>
            <p:spPr bwMode="gray">
              <a:xfrm>
                <a:off x="-1698626" y="4829176"/>
                <a:ext cx="573088" cy="1946275"/>
              </a:xfrm>
              <a:custGeom>
                <a:avLst/>
                <a:gdLst>
                  <a:gd name="T0" fmla="*/ 2147483647 w 153"/>
                  <a:gd name="T1" fmla="*/ 2147483647 h 519"/>
                  <a:gd name="T2" fmla="*/ 2147483647 w 153"/>
                  <a:gd name="T3" fmla="*/ 2147483647 h 519"/>
                  <a:gd name="T4" fmla="*/ 2147483647 w 153"/>
                  <a:gd name="T5" fmla="*/ 2147483647 h 519"/>
                  <a:gd name="T6" fmla="*/ 2147483647 w 153"/>
                  <a:gd name="T7" fmla="*/ 2147483647 h 519"/>
                  <a:gd name="T8" fmla="*/ 2147483647 w 153"/>
                  <a:gd name="T9" fmla="*/ 2147483647 h 519"/>
                  <a:gd name="T10" fmla="*/ 2147483647 w 153"/>
                  <a:gd name="T11" fmla="*/ 2147483647 h 519"/>
                  <a:gd name="T12" fmla="*/ 2147483647 w 153"/>
                  <a:gd name="T13" fmla="*/ 2147483647 h 519"/>
                  <a:gd name="T14" fmla="*/ 2147483647 w 153"/>
                  <a:gd name="T15" fmla="*/ 2147483647 h 519"/>
                  <a:gd name="T16" fmla="*/ 2147483647 w 153"/>
                  <a:gd name="T17" fmla="*/ 2147483647 h 519"/>
                  <a:gd name="T18" fmla="*/ 0 w 153"/>
                  <a:gd name="T19" fmla="*/ 0 h 519"/>
                  <a:gd name="T20" fmla="*/ 2147483647 w 153"/>
                  <a:gd name="T21" fmla="*/ 2147483647 h 519"/>
                  <a:gd name="T22" fmla="*/ 2147483647 w 153"/>
                  <a:gd name="T23" fmla="*/ 2147483647 h 519"/>
                  <a:gd name="T24" fmla="*/ 2147483647 w 153"/>
                  <a:gd name="T25" fmla="*/ 2147483647 h 519"/>
                  <a:gd name="T26" fmla="*/ 2147483647 w 153"/>
                  <a:gd name="T27" fmla="*/ 2147483647 h 519"/>
                  <a:gd name="T28" fmla="*/ 2147483647 w 153"/>
                  <a:gd name="T29" fmla="*/ 2147483647 h 519"/>
                  <a:gd name="T30" fmla="*/ 2147483647 w 153"/>
                  <a:gd name="T31" fmla="*/ 2147483647 h 519"/>
                  <a:gd name="T32" fmla="*/ 2147483647 w 153"/>
                  <a:gd name="T33" fmla="*/ 2147483647 h 519"/>
                  <a:gd name="T34" fmla="*/ 2147483647 w 153"/>
                  <a:gd name="T35" fmla="*/ 2147483647 h 519"/>
                  <a:gd name="T36" fmla="*/ 2147483647 w 153"/>
                  <a:gd name="T37" fmla="*/ 2147483647 h 519"/>
                  <a:gd name="T38" fmla="*/ 2147483647 w 153"/>
                  <a:gd name="T39" fmla="*/ 2147483647 h 519"/>
                  <a:gd name="T40" fmla="*/ 2147483647 w 153"/>
                  <a:gd name="T41" fmla="*/ 2147483647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23" name="Freeform 11"/>
              <p:cNvSpPr>
                <a:spLocks/>
              </p:cNvSpPr>
              <p:nvPr/>
            </p:nvSpPr>
            <p:spPr bwMode="gray">
              <a:xfrm>
                <a:off x="-2306638" y="3143251"/>
                <a:ext cx="555625" cy="3719513"/>
              </a:xfrm>
              <a:custGeom>
                <a:avLst/>
                <a:gdLst>
                  <a:gd name="T0" fmla="*/ 2147483647 w 148"/>
                  <a:gd name="T1" fmla="*/ 2147483647 h 992"/>
                  <a:gd name="T2" fmla="*/ 2147483647 w 148"/>
                  <a:gd name="T3" fmla="*/ 2147483647 h 992"/>
                  <a:gd name="T4" fmla="*/ 2147483647 w 148"/>
                  <a:gd name="T5" fmla="*/ 2147483647 h 992"/>
                  <a:gd name="T6" fmla="*/ 2147483647 w 148"/>
                  <a:gd name="T7" fmla="*/ 2147483647 h 992"/>
                  <a:gd name="T8" fmla="*/ 2147483647 w 148"/>
                  <a:gd name="T9" fmla="*/ 2147483647 h 992"/>
                  <a:gd name="T10" fmla="*/ 2147483647 w 148"/>
                  <a:gd name="T11" fmla="*/ 2147483647 h 992"/>
                  <a:gd name="T12" fmla="*/ 2147483647 w 148"/>
                  <a:gd name="T13" fmla="*/ 2147483647 h 992"/>
                  <a:gd name="T14" fmla="*/ 2147483647 w 148"/>
                  <a:gd name="T15" fmla="*/ 2147483647 h 992"/>
                  <a:gd name="T16" fmla="*/ 2147483647 w 148"/>
                  <a:gd name="T17" fmla="*/ 2147483647 h 992"/>
                  <a:gd name="T18" fmla="*/ 0 w 148"/>
                  <a:gd name="T19" fmla="*/ 0 h 992"/>
                  <a:gd name="T20" fmla="*/ 2147483647 w 148"/>
                  <a:gd name="T21" fmla="*/ 2147483647 h 992"/>
                  <a:gd name="T22" fmla="*/ 2147483647 w 148"/>
                  <a:gd name="T23" fmla="*/ 2147483647 h 992"/>
                  <a:gd name="T24" fmla="*/ 2147483647 w 148"/>
                  <a:gd name="T25" fmla="*/ 2147483647 h 992"/>
                  <a:gd name="T26" fmla="*/ 2147483647 w 148"/>
                  <a:gd name="T27" fmla="*/ 2147483647 h 992"/>
                  <a:gd name="T28" fmla="*/ 2147483647 w 148"/>
                  <a:gd name="T29" fmla="*/ 2147483647 h 992"/>
                  <a:gd name="T30" fmla="*/ 2147483647 w 148"/>
                  <a:gd name="T31" fmla="*/ 2147483647 h 992"/>
                  <a:gd name="T32" fmla="*/ 2147483647 w 148"/>
                  <a:gd name="T33" fmla="*/ 2147483647 h 992"/>
                  <a:gd name="T34" fmla="*/ 2147483647 w 148"/>
                  <a:gd name="T35" fmla="*/ 2147483647 h 992"/>
                  <a:gd name="T36" fmla="*/ 2147483647 w 148"/>
                  <a:gd name="T37" fmla="*/ 2147483647 h 992"/>
                  <a:gd name="T38" fmla="*/ 2147483647 w 148"/>
                  <a:gd name="T39" fmla="*/ 2147483647 h 992"/>
                  <a:gd name="T40" fmla="*/ 2147483647 w 148"/>
                  <a:gd name="T41" fmla="*/ 2147483647 h 9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24" name="Freeform 12"/>
              <p:cNvSpPr>
                <a:spLocks/>
              </p:cNvSpPr>
              <p:nvPr/>
            </p:nvSpPr>
            <p:spPr bwMode="gray">
              <a:xfrm>
                <a:off x="-2246313" y="1373188"/>
                <a:ext cx="877888" cy="1158875"/>
              </a:xfrm>
              <a:custGeom>
                <a:avLst/>
                <a:gdLst>
                  <a:gd name="T0" fmla="*/ 2147483647 w 234"/>
                  <a:gd name="T1" fmla="*/ 2147483647 h 309"/>
                  <a:gd name="T2" fmla="*/ 2147483647 w 234"/>
                  <a:gd name="T3" fmla="*/ 2147483647 h 309"/>
                  <a:gd name="T4" fmla="*/ 2147483647 w 234"/>
                  <a:gd name="T5" fmla="*/ 2147483647 h 309"/>
                  <a:gd name="T6" fmla="*/ 2147483647 w 234"/>
                  <a:gd name="T7" fmla="*/ 2147483647 h 309"/>
                  <a:gd name="T8" fmla="*/ 2147483647 w 234"/>
                  <a:gd name="T9" fmla="*/ 2147483647 h 309"/>
                  <a:gd name="T10" fmla="*/ 0 w 234"/>
                  <a:gd name="T11" fmla="*/ 2147483647 h 309"/>
                  <a:gd name="T12" fmla="*/ 2147483647 w 234"/>
                  <a:gd name="T13" fmla="*/ 2147483647 h 309"/>
                  <a:gd name="T14" fmla="*/ 2147483647 w 234"/>
                  <a:gd name="T15" fmla="*/ 2147483647 h 309"/>
                  <a:gd name="T16" fmla="*/ 2147483647 w 234"/>
                  <a:gd name="T17" fmla="*/ 2147483647 h 309"/>
                  <a:gd name="T18" fmla="*/ 2147483647 w 234"/>
                  <a:gd name="T19" fmla="*/ 2147483647 h 309"/>
                  <a:gd name="T20" fmla="*/ 2147483647 w 234"/>
                  <a:gd name="T21" fmla="*/ 0 h 309"/>
                  <a:gd name="T22" fmla="*/ 2147483647 w 234"/>
                  <a:gd name="T23" fmla="*/ 2147483647 h 309"/>
                  <a:gd name="T24" fmla="*/ 2147483647 w 234"/>
                  <a:gd name="T25" fmla="*/ 2147483647 h 309"/>
                  <a:gd name="T26" fmla="*/ 2147483647 w 234"/>
                  <a:gd name="T27" fmla="*/ 2147483647 h 309"/>
                  <a:gd name="T28" fmla="*/ 2147483647 w 234"/>
                  <a:gd name="T29" fmla="*/ 2147483647 h 309"/>
                  <a:gd name="T30" fmla="*/ 2147483647 w 234"/>
                  <a:gd name="T31" fmla="*/ 2147483647 h 309"/>
                  <a:gd name="T32" fmla="*/ 2147483647 w 234"/>
                  <a:gd name="T33" fmla="*/ 2147483647 h 309"/>
                  <a:gd name="T34" fmla="*/ 2147483647 w 234"/>
                  <a:gd name="T35" fmla="*/ 2147483647 h 309"/>
                  <a:gd name="T36" fmla="*/ 2147483647 w 234"/>
                  <a:gd name="T37" fmla="*/ 2147483647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25" name="Freeform 13"/>
              <p:cNvSpPr>
                <a:spLocks/>
              </p:cNvSpPr>
              <p:nvPr/>
            </p:nvSpPr>
            <p:spPr bwMode="gray">
              <a:xfrm>
                <a:off x="-2763838" y="2505076"/>
                <a:ext cx="1136650" cy="2354263"/>
              </a:xfrm>
              <a:custGeom>
                <a:avLst/>
                <a:gdLst>
                  <a:gd name="T0" fmla="*/ 2147483647 w 303"/>
                  <a:gd name="T1" fmla="*/ 2147483647 h 628"/>
                  <a:gd name="T2" fmla="*/ 2147483647 w 303"/>
                  <a:gd name="T3" fmla="*/ 0 h 628"/>
                  <a:gd name="T4" fmla="*/ 2147483647 w 303"/>
                  <a:gd name="T5" fmla="*/ 2147483647 h 628"/>
                  <a:gd name="T6" fmla="*/ 2147483647 w 303"/>
                  <a:gd name="T7" fmla="*/ 2147483647 h 628"/>
                  <a:gd name="T8" fmla="*/ 2147483647 w 303"/>
                  <a:gd name="T9" fmla="*/ 2147483647 h 628"/>
                  <a:gd name="T10" fmla="*/ 2147483647 w 303"/>
                  <a:gd name="T11" fmla="*/ 2147483647 h 628"/>
                  <a:gd name="T12" fmla="*/ 2147483647 w 303"/>
                  <a:gd name="T13" fmla="*/ 2147483647 h 628"/>
                  <a:gd name="T14" fmla="*/ 2147483647 w 303"/>
                  <a:gd name="T15" fmla="*/ 2147483647 h 628"/>
                  <a:gd name="T16" fmla="*/ 2147483647 w 303"/>
                  <a:gd name="T17" fmla="*/ 2147483647 h 628"/>
                  <a:gd name="T18" fmla="*/ 2147483647 w 303"/>
                  <a:gd name="T19" fmla="*/ 2147483647 h 628"/>
                  <a:gd name="T20" fmla="*/ 2147483647 w 303"/>
                  <a:gd name="T21" fmla="*/ 2147483647 h 628"/>
                  <a:gd name="T22" fmla="*/ 0 w 303"/>
                  <a:gd name="T23" fmla="*/ 2147483647 h 628"/>
                  <a:gd name="T24" fmla="*/ 2147483647 w 303"/>
                  <a:gd name="T25" fmla="*/ 2147483647 h 628"/>
                  <a:gd name="T26" fmla="*/ 2147483647 w 303"/>
                  <a:gd name="T27" fmla="*/ 2147483647 h 628"/>
                  <a:gd name="T28" fmla="*/ 2147483647 w 303"/>
                  <a:gd name="T29" fmla="*/ 2147483647 h 628"/>
                  <a:gd name="T30" fmla="*/ 2147483647 w 303"/>
                  <a:gd name="T31" fmla="*/ 2147483647 h 628"/>
                  <a:gd name="T32" fmla="*/ 2147483647 w 303"/>
                  <a:gd name="T33" fmla="*/ 2147483647 h 628"/>
                  <a:gd name="T34" fmla="*/ 2147483647 w 303"/>
                  <a:gd name="T35" fmla="*/ 2147483647 h 628"/>
                  <a:gd name="T36" fmla="*/ 2147483647 w 303"/>
                  <a:gd name="T37" fmla="*/ 2147483647 h 628"/>
                  <a:gd name="T38" fmla="*/ 2147483647 w 303"/>
                  <a:gd name="T39" fmla="*/ 2147483647 h 628"/>
                  <a:gd name="T40" fmla="*/ 2147483647 w 303"/>
                  <a:gd name="T41" fmla="*/ 2147483647 h 628"/>
                  <a:gd name="T42" fmla="*/ 2147483647 w 303"/>
                  <a:gd name="T43" fmla="*/ 2147483647 h 628"/>
                  <a:gd name="T44" fmla="*/ 2147483647 w 303"/>
                  <a:gd name="T45" fmla="*/ 2147483647 h 628"/>
                  <a:gd name="T46" fmla="*/ 2147483647 w 303"/>
                  <a:gd name="T47" fmla="*/ 2147483647 h 628"/>
                  <a:gd name="T48" fmla="*/ 2147483647 w 303"/>
                  <a:gd name="T49" fmla="*/ 2147483647 h 628"/>
                  <a:gd name="T50" fmla="*/ 2147483647 w 303"/>
                  <a:gd name="T51" fmla="*/ 2147483647 h 628"/>
                  <a:gd name="T52" fmla="*/ 2147483647 w 303"/>
                  <a:gd name="T53" fmla="*/ 2147483647 h 628"/>
                  <a:gd name="T54" fmla="*/ 2147483647 w 303"/>
                  <a:gd name="T55" fmla="*/ 2147483647 h 628"/>
                  <a:gd name="T56" fmla="*/ 2147483647 w 303"/>
                  <a:gd name="T57" fmla="*/ 2147483647 h 628"/>
                  <a:gd name="T58" fmla="*/ 2147483647 w 303"/>
                  <a:gd name="T59" fmla="*/ 2147483647 h 628"/>
                  <a:gd name="T60" fmla="*/ 2147483647 w 303"/>
                  <a:gd name="T61" fmla="*/ 2147483647 h 628"/>
                  <a:gd name="T62" fmla="*/ 2147483647 w 303"/>
                  <a:gd name="T63" fmla="*/ 2147483647 h 628"/>
                  <a:gd name="T64" fmla="*/ 2147483647 w 303"/>
                  <a:gd name="T65" fmla="*/ 2147483647 h 628"/>
                  <a:gd name="T66" fmla="*/ 2147483647 w 303"/>
                  <a:gd name="T67" fmla="*/ 2147483647 h 628"/>
                  <a:gd name="T68" fmla="*/ 2147483647 w 303"/>
                  <a:gd name="T69" fmla="*/ 2147483647 h 628"/>
                  <a:gd name="T70" fmla="*/ 2147483647 w 303"/>
                  <a:gd name="T71" fmla="*/ 2147483647 h 628"/>
                  <a:gd name="T72" fmla="*/ 2147483647 w 303"/>
                  <a:gd name="T73" fmla="*/ 2147483647 h 628"/>
                  <a:gd name="T74" fmla="*/ 2147483647 w 303"/>
                  <a:gd name="T75" fmla="*/ 2147483647 h 628"/>
                  <a:gd name="T76" fmla="*/ 2147483647 w 303"/>
                  <a:gd name="T77" fmla="*/ 2147483647 h 6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26" name="Freeform 15"/>
              <p:cNvSpPr>
                <a:spLocks/>
              </p:cNvSpPr>
              <p:nvPr/>
            </p:nvSpPr>
            <p:spPr bwMode="gray">
              <a:xfrm>
                <a:off x="-1150938" y="3089276"/>
                <a:ext cx="558800" cy="1620838"/>
              </a:xfrm>
              <a:custGeom>
                <a:avLst/>
                <a:gdLst>
                  <a:gd name="T0" fmla="*/ 2147483647 w 149"/>
                  <a:gd name="T1" fmla="*/ 2147483647 h 432"/>
                  <a:gd name="T2" fmla="*/ 2147483647 w 149"/>
                  <a:gd name="T3" fmla="*/ 2147483647 h 432"/>
                  <a:gd name="T4" fmla="*/ 2147483647 w 149"/>
                  <a:gd name="T5" fmla="*/ 2147483647 h 432"/>
                  <a:gd name="T6" fmla="*/ 2147483647 w 149"/>
                  <a:gd name="T7" fmla="*/ 2147483647 h 432"/>
                  <a:gd name="T8" fmla="*/ 2147483647 w 149"/>
                  <a:gd name="T9" fmla="*/ 2147483647 h 432"/>
                  <a:gd name="T10" fmla="*/ 2147483647 w 149"/>
                  <a:gd name="T11" fmla="*/ 2147483647 h 432"/>
                  <a:gd name="T12" fmla="*/ 2147483647 w 149"/>
                  <a:gd name="T13" fmla="*/ 2147483647 h 432"/>
                  <a:gd name="T14" fmla="*/ 2147483647 w 149"/>
                  <a:gd name="T15" fmla="*/ 2147483647 h 432"/>
                  <a:gd name="T16" fmla="*/ 2147483647 w 149"/>
                  <a:gd name="T17" fmla="*/ 2147483647 h 432"/>
                  <a:gd name="T18" fmla="*/ 0 w 149"/>
                  <a:gd name="T19" fmla="*/ 0 h 432"/>
                  <a:gd name="T20" fmla="*/ 2147483647 w 149"/>
                  <a:gd name="T21" fmla="*/ 2147483647 h 432"/>
                  <a:gd name="T22" fmla="*/ 2147483647 w 149"/>
                  <a:gd name="T23" fmla="*/ 2147483647 h 432"/>
                  <a:gd name="T24" fmla="*/ 2147483647 w 149"/>
                  <a:gd name="T25" fmla="*/ 2147483647 h 432"/>
                  <a:gd name="T26" fmla="*/ 2147483647 w 149"/>
                  <a:gd name="T27" fmla="*/ 2147483647 h 432"/>
                  <a:gd name="T28" fmla="*/ 2147483647 w 149"/>
                  <a:gd name="T29" fmla="*/ 2147483647 h 432"/>
                  <a:gd name="T30" fmla="*/ 2147483647 w 149"/>
                  <a:gd name="T31" fmla="*/ 2147483647 h 432"/>
                  <a:gd name="T32" fmla="*/ 2147483647 w 149"/>
                  <a:gd name="T33" fmla="*/ 2147483647 h 432"/>
                  <a:gd name="T34" fmla="*/ 2147483647 w 149"/>
                  <a:gd name="T35" fmla="*/ 2147483647 h 432"/>
                  <a:gd name="T36" fmla="*/ 2147483647 w 149"/>
                  <a:gd name="T37" fmla="*/ 2147483647 h 432"/>
                  <a:gd name="T38" fmla="*/ 2147483647 w 149"/>
                  <a:gd name="T39" fmla="*/ 2147483647 h 432"/>
                  <a:gd name="T40" fmla="*/ 2147483647 w 149"/>
                  <a:gd name="T41" fmla="*/ 2147483647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27" name="Freeform 16"/>
              <p:cNvSpPr>
                <a:spLocks/>
              </p:cNvSpPr>
              <p:nvPr/>
            </p:nvSpPr>
            <p:spPr bwMode="gray">
              <a:xfrm>
                <a:off x="-1698626" y="4829176"/>
                <a:ext cx="573088" cy="1946275"/>
              </a:xfrm>
              <a:custGeom>
                <a:avLst/>
                <a:gdLst>
                  <a:gd name="T0" fmla="*/ 2147483647 w 153"/>
                  <a:gd name="T1" fmla="*/ 2147483647 h 519"/>
                  <a:gd name="T2" fmla="*/ 2147483647 w 153"/>
                  <a:gd name="T3" fmla="*/ 2147483647 h 519"/>
                  <a:gd name="T4" fmla="*/ 2147483647 w 153"/>
                  <a:gd name="T5" fmla="*/ 2147483647 h 519"/>
                  <a:gd name="T6" fmla="*/ 2147483647 w 153"/>
                  <a:gd name="T7" fmla="*/ 2147483647 h 519"/>
                  <a:gd name="T8" fmla="*/ 2147483647 w 153"/>
                  <a:gd name="T9" fmla="*/ 2147483647 h 519"/>
                  <a:gd name="T10" fmla="*/ 2147483647 w 153"/>
                  <a:gd name="T11" fmla="*/ 2147483647 h 519"/>
                  <a:gd name="T12" fmla="*/ 2147483647 w 153"/>
                  <a:gd name="T13" fmla="*/ 2147483647 h 519"/>
                  <a:gd name="T14" fmla="*/ 2147483647 w 153"/>
                  <a:gd name="T15" fmla="*/ 2147483647 h 519"/>
                  <a:gd name="T16" fmla="*/ 2147483647 w 153"/>
                  <a:gd name="T17" fmla="*/ 2147483647 h 519"/>
                  <a:gd name="T18" fmla="*/ 0 w 153"/>
                  <a:gd name="T19" fmla="*/ 0 h 519"/>
                  <a:gd name="T20" fmla="*/ 2147483647 w 153"/>
                  <a:gd name="T21" fmla="*/ 2147483647 h 519"/>
                  <a:gd name="T22" fmla="*/ 2147483647 w 153"/>
                  <a:gd name="T23" fmla="*/ 2147483647 h 519"/>
                  <a:gd name="T24" fmla="*/ 2147483647 w 153"/>
                  <a:gd name="T25" fmla="*/ 2147483647 h 519"/>
                  <a:gd name="T26" fmla="*/ 2147483647 w 153"/>
                  <a:gd name="T27" fmla="*/ 2147483647 h 519"/>
                  <a:gd name="T28" fmla="*/ 2147483647 w 153"/>
                  <a:gd name="T29" fmla="*/ 2147483647 h 519"/>
                  <a:gd name="T30" fmla="*/ 2147483647 w 153"/>
                  <a:gd name="T31" fmla="*/ 2147483647 h 519"/>
                  <a:gd name="T32" fmla="*/ 2147483647 w 153"/>
                  <a:gd name="T33" fmla="*/ 2147483647 h 519"/>
                  <a:gd name="T34" fmla="*/ 2147483647 w 153"/>
                  <a:gd name="T35" fmla="*/ 2147483647 h 519"/>
                  <a:gd name="T36" fmla="*/ 2147483647 w 153"/>
                  <a:gd name="T37" fmla="*/ 2147483647 h 519"/>
                  <a:gd name="T38" fmla="*/ 2147483647 w 153"/>
                  <a:gd name="T39" fmla="*/ 2147483647 h 519"/>
                  <a:gd name="T40" fmla="*/ 2147483647 w 153"/>
                  <a:gd name="T41" fmla="*/ 2147483647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28" name="Freeform 17"/>
              <p:cNvSpPr>
                <a:spLocks/>
              </p:cNvSpPr>
              <p:nvPr/>
            </p:nvSpPr>
            <p:spPr bwMode="gray">
              <a:xfrm>
                <a:off x="-1477963" y="2478088"/>
                <a:ext cx="803275" cy="38100"/>
              </a:xfrm>
              <a:custGeom>
                <a:avLst/>
                <a:gdLst>
                  <a:gd name="T0" fmla="*/ 2147483647 w 214"/>
                  <a:gd name="T1" fmla="*/ 0 h 10"/>
                  <a:gd name="T2" fmla="*/ 2147483647 w 214"/>
                  <a:gd name="T3" fmla="*/ 0 h 10"/>
                  <a:gd name="T4" fmla="*/ 2147483647 w 214"/>
                  <a:gd name="T5" fmla="*/ 0 h 10"/>
                  <a:gd name="T6" fmla="*/ 2147483647 w 214"/>
                  <a:gd name="T7" fmla="*/ 0 h 10"/>
                  <a:gd name="T8" fmla="*/ 2147483647 w 214"/>
                  <a:gd name="T9" fmla="*/ 0 h 10"/>
                  <a:gd name="T10" fmla="*/ 2147483647 w 214"/>
                  <a:gd name="T11" fmla="*/ 0 h 10"/>
                  <a:gd name="T12" fmla="*/ 2147483647 w 214"/>
                  <a:gd name="T13" fmla="*/ 0 h 10"/>
                  <a:gd name="T14" fmla="*/ 2147483647 w 214"/>
                  <a:gd name="T15" fmla="*/ 0 h 10"/>
                  <a:gd name="T16" fmla="*/ 2147483647 w 214"/>
                  <a:gd name="T17" fmla="*/ 0 h 10"/>
                  <a:gd name="T18" fmla="*/ 0 w 214"/>
                  <a:gd name="T19" fmla="*/ 2147483647 h 10"/>
                  <a:gd name="T20" fmla="*/ 2147483647 w 214"/>
                  <a:gd name="T21" fmla="*/ 2147483647 h 10"/>
                  <a:gd name="T22" fmla="*/ 2147483647 w 214"/>
                  <a:gd name="T23" fmla="*/ 2147483647 h 10"/>
                  <a:gd name="T24" fmla="*/ 2147483647 w 214"/>
                  <a:gd name="T25" fmla="*/ 2147483647 h 10"/>
                  <a:gd name="T26" fmla="*/ 2147483647 w 214"/>
                  <a:gd name="T27" fmla="*/ 2147483647 h 10"/>
                  <a:gd name="T28" fmla="*/ 2147483647 w 214"/>
                  <a:gd name="T29" fmla="*/ 2147483647 h 10"/>
                  <a:gd name="T30" fmla="*/ 2147483647 w 214"/>
                  <a:gd name="T31" fmla="*/ 2147483647 h 10"/>
                  <a:gd name="T32" fmla="*/ 2147483647 w 214"/>
                  <a:gd name="T33" fmla="*/ 2147483647 h 10"/>
                  <a:gd name="T34" fmla="*/ 2147483647 w 214"/>
                  <a:gd name="T35" fmla="*/ 2147483647 h 10"/>
                  <a:gd name="T36" fmla="*/ 2147483647 w 214"/>
                  <a:gd name="T37" fmla="*/ 2147483647 h 10"/>
                  <a:gd name="T38" fmla="*/ 2147483647 w 214"/>
                  <a:gd name="T39" fmla="*/ 2147483647 h 10"/>
                  <a:gd name="T40" fmla="*/ 2147483647 w 214"/>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29" name="Freeform 14"/>
              <p:cNvSpPr>
                <a:spLocks/>
              </p:cNvSpPr>
              <p:nvPr/>
            </p:nvSpPr>
            <p:spPr bwMode="gray">
              <a:xfrm>
                <a:off x="-2414588" y="1373188"/>
                <a:ext cx="2039938" cy="5500688"/>
              </a:xfrm>
              <a:custGeom>
                <a:avLst/>
                <a:gdLst>
                  <a:gd name="T0" fmla="*/ 2147483647 w 544"/>
                  <a:gd name="T1" fmla="*/ 2147483647 h 1467"/>
                  <a:gd name="T2" fmla="*/ 2147483647 w 544"/>
                  <a:gd name="T3" fmla="*/ 2147483647 h 1467"/>
                  <a:gd name="T4" fmla="*/ 2147483647 w 544"/>
                  <a:gd name="T5" fmla="*/ 2147483647 h 1467"/>
                  <a:gd name="T6" fmla="*/ 2147483647 w 544"/>
                  <a:gd name="T7" fmla="*/ 2147483647 h 1467"/>
                  <a:gd name="T8" fmla="*/ 2147483647 w 544"/>
                  <a:gd name="T9" fmla="*/ 2147483647 h 1467"/>
                  <a:gd name="T10" fmla="*/ 2147483647 w 544"/>
                  <a:gd name="T11" fmla="*/ 2147483647 h 1467"/>
                  <a:gd name="T12" fmla="*/ 2147483647 w 544"/>
                  <a:gd name="T13" fmla="*/ 2147483647 h 1467"/>
                  <a:gd name="T14" fmla="*/ 2147483647 w 544"/>
                  <a:gd name="T15" fmla="*/ 2147483647 h 1467"/>
                  <a:gd name="T16" fmla="*/ 2147483647 w 544"/>
                  <a:gd name="T17" fmla="*/ 2147483647 h 1467"/>
                  <a:gd name="T18" fmla="*/ 2147483647 w 544"/>
                  <a:gd name="T19" fmla="*/ 2147483647 h 1467"/>
                  <a:gd name="T20" fmla="*/ 2147483647 w 544"/>
                  <a:gd name="T21" fmla="*/ 2147483647 h 1467"/>
                  <a:gd name="T22" fmla="*/ 2147483647 w 544"/>
                  <a:gd name="T23" fmla="*/ 2147483647 h 1467"/>
                  <a:gd name="T24" fmla="*/ 2147483647 w 544"/>
                  <a:gd name="T25" fmla="*/ 2147483647 h 1467"/>
                  <a:gd name="T26" fmla="*/ 2147483647 w 544"/>
                  <a:gd name="T27" fmla="*/ 2147483647 h 1467"/>
                  <a:gd name="T28" fmla="*/ 2147483647 w 544"/>
                  <a:gd name="T29" fmla="*/ 2147483647 h 1467"/>
                  <a:gd name="T30" fmla="*/ 2147483647 w 544"/>
                  <a:gd name="T31" fmla="*/ 2147483647 h 1467"/>
                  <a:gd name="T32" fmla="*/ 2147483647 w 544"/>
                  <a:gd name="T33" fmla="*/ 2147483647 h 1467"/>
                  <a:gd name="T34" fmla="*/ 2147483647 w 544"/>
                  <a:gd name="T35" fmla="*/ 2147483647 h 1467"/>
                  <a:gd name="T36" fmla="*/ 2147483647 w 544"/>
                  <a:gd name="T37" fmla="*/ 2147483647 h 1467"/>
                  <a:gd name="T38" fmla="*/ 2147483647 w 544"/>
                  <a:gd name="T39" fmla="*/ 2147483647 h 1467"/>
                  <a:gd name="T40" fmla="*/ 2147483647 w 544"/>
                  <a:gd name="T41" fmla="*/ 2147483647 h 1467"/>
                  <a:gd name="T42" fmla="*/ 2147483647 w 544"/>
                  <a:gd name="T43" fmla="*/ 2147483647 h 1467"/>
                  <a:gd name="T44" fmla="*/ 2147483647 w 544"/>
                  <a:gd name="T45" fmla="*/ 2147483647 h 1467"/>
                  <a:gd name="T46" fmla="*/ 2147483647 w 544"/>
                  <a:gd name="T47" fmla="*/ 2147483647 h 1467"/>
                  <a:gd name="T48" fmla="*/ 2147483647 w 544"/>
                  <a:gd name="T49" fmla="*/ 2147483647 h 1467"/>
                  <a:gd name="T50" fmla="*/ 2147483647 w 544"/>
                  <a:gd name="T51" fmla="*/ 2147483647 h 1467"/>
                  <a:gd name="T52" fmla="*/ 2147483647 w 544"/>
                  <a:gd name="T53" fmla="*/ 2147483647 h 1467"/>
                  <a:gd name="T54" fmla="*/ 2147483647 w 544"/>
                  <a:gd name="T55" fmla="*/ 2147483647 h 1467"/>
                  <a:gd name="T56" fmla="*/ 2147483647 w 544"/>
                  <a:gd name="T57" fmla="*/ 2147483647 h 1467"/>
                  <a:gd name="T58" fmla="*/ 2147483647 w 544"/>
                  <a:gd name="T59" fmla="*/ 2147483647 h 1467"/>
                  <a:gd name="T60" fmla="*/ 2147483647 w 544"/>
                  <a:gd name="T61" fmla="*/ 2147483647 h 1467"/>
                  <a:gd name="T62" fmla="*/ 2147483647 w 544"/>
                  <a:gd name="T63" fmla="*/ 2147483647 h 1467"/>
                  <a:gd name="T64" fmla="*/ 2147483647 w 544"/>
                  <a:gd name="T65" fmla="*/ 2147483647 h 1467"/>
                  <a:gd name="T66" fmla="*/ 2147483647 w 544"/>
                  <a:gd name="T67" fmla="*/ 2147483647 h 1467"/>
                  <a:gd name="T68" fmla="*/ 2147483647 w 544"/>
                  <a:gd name="T69" fmla="*/ 2147483647 h 1467"/>
                  <a:gd name="T70" fmla="*/ 2147483647 w 544"/>
                  <a:gd name="T71" fmla="*/ 2147483647 h 1467"/>
                  <a:gd name="T72" fmla="*/ 2147483647 w 544"/>
                  <a:gd name="T73" fmla="*/ 2147483647 h 1467"/>
                  <a:gd name="T74" fmla="*/ 2147483647 w 544"/>
                  <a:gd name="T75" fmla="*/ 2147483647 h 1467"/>
                  <a:gd name="T76" fmla="*/ 2147483647 w 544"/>
                  <a:gd name="T77" fmla="*/ 2147483647 h 1467"/>
                  <a:gd name="T78" fmla="*/ 2147483647 w 544"/>
                  <a:gd name="T79" fmla="*/ 2147483647 h 1467"/>
                  <a:gd name="T80" fmla="*/ 2147483647 w 544"/>
                  <a:gd name="T81" fmla="*/ 2147483647 h 1467"/>
                  <a:gd name="T82" fmla="*/ 2147483647 w 544"/>
                  <a:gd name="T83" fmla="*/ 2147483647 h 1467"/>
                  <a:gd name="T84" fmla="*/ 2147483647 w 544"/>
                  <a:gd name="T85" fmla="*/ 2147483647 h 1467"/>
                  <a:gd name="T86" fmla="*/ 0 w 544"/>
                  <a:gd name="T87" fmla="*/ 2147483647 h 1467"/>
                  <a:gd name="T88" fmla="*/ 2147483647 w 544"/>
                  <a:gd name="T89" fmla="*/ 2147483647 h 1467"/>
                  <a:gd name="T90" fmla="*/ 2147483647 w 544"/>
                  <a:gd name="T91" fmla="*/ 2147483647 h 1467"/>
                  <a:gd name="T92" fmla="*/ 2147483647 w 544"/>
                  <a:gd name="T93" fmla="*/ 2147483647 h 1467"/>
                  <a:gd name="T94" fmla="*/ 2147483647 w 544"/>
                  <a:gd name="T95" fmla="*/ 2147483647 h 1467"/>
                  <a:gd name="T96" fmla="*/ 2147483647 w 544"/>
                  <a:gd name="T97" fmla="*/ 2147483647 h 1467"/>
                  <a:gd name="T98" fmla="*/ 2147483647 w 544"/>
                  <a:gd name="T99" fmla="*/ 2147483647 h 1467"/>
                  <a:gd name="T100" fmla="*/ 2147483647 w 544"/>
                  <a:gd name="T101" fmla="*/ 2147483647 h 1467"/>
                  <a:gd name="T102" fmla="*/ 2147483647 w 544"/>
                  <a:gd name="T103" fmla="*/ 2147483647 h 14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3E9BC8"/>
              </a:solidFill>
              <a:ln w="19050">
                <a:solidFill>
                  <a:srgbClr val="3E9BC8"/>
                </a:solidFill>
                <a:round/>
                <a:headEnd/>
                <a:tailEnd/>
              </a:ln>
            </p:spPr>
            <p:txBody>
              <a:bodyPr/>
              <a:lstStyle/>
              <a:p>
                <a:endParaRPr lang="it-IT"/>
              </a:p>
            </p:txBody>
          </p:sp>
        </p:grpSp>
      </p:grpSp>
      <p:grpSp>
        <p:nvGrpSpPr>
          <p:cNvPr id="16" name="Gruppieren 64"/>
          <p:cNvGrpSpPr>
            <a:grpSpLocks/>
          </p:cNvGrpSpPr>
          <p:nvPr/>
        </p:nvGrpSpPr>
        <p:grpSpPr bwMode="auto">
          <a:xfrm>
            <a:off x="5710238" y="3616325"/>
            <a:ext cx="947737" cy="1204913"/>
            <a:chOff x="7739062" y="3733255"/>
            <a:chExt cx="1291413" cy="1641386"/>
          </a:xfrm>
        </p:grpSpPr>
        <p:pic>
          <p:nvPicPr>
            <p:cNvPr id="41008" name="Picture 2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gray">
            <a:xfrm>
              <a:off x="7739062" y="4761236"/>
              <a:ext cx="1291413" cy="61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9" name="Gruppieren 54"/>
            <p:cNvGrpSpPr>
              <a:grpSpLocks/>
            </p:cNvGrpSpPr>
            <p:nvPr/>
          </p:nvGrpSpPr>
          <p:grpSpPr bwMode="auto">
            <a:xfrm flipH="1">
              <a:off x="8098617" y="3733255"/>
              <a:ext cx="598483" cy="1377910"/>
              <a:chOff x="-2763838" y="1373188"/>
              <a:chExt cx="2389182" cy="5500688"/>
            </a:xfrm>
          </p:grpSpPr>
          <p:sp>
            <p:nvSpPr>
              <p:cNvPr id="41010" name="Freeform 8"/>
              <p:cNvSpPr>
                <a:spLocks/>
              </p:cNvSpPr>
              <p:nvPr/>
            </p:nvSpPr>
            <p:spPr bwMode="gray">
              <a:xfrm>
                <a:off x="-1150938" y="3089276"/>
                <a:ext cx="558800" cy="1620838"/>
              </a:xfrm>
              <a:custGeom>
                <a:avLst/>
                <a:gdLst>
                  <a:gd name="T0" fmla="*/ 2147483647 w 149"/>
                  <a:gd name="T1" fmla="*/ 2147483647 h 432"/>
                  <a:gd name="T2" fmla="*/ 2147483647 w 149"/>
                  <a:gd name="T3" fmla="*/ 2147483647 h 432"/>
                  <a:gd name="T4" fmla="*/ 2147483647 w 149"/>
                  <a:gd name="T5" fmla="*/ 2147483647 h 432"/>
                  <a:gd name="T6" fmla="*/ 2147483647 w 149"/>
                  <a:gd name="T7" fmla="*/ 2147483647 h 432"/>
                  <a:gd name="T8" fmla="*/ 2147483647 w 149"/>
                  <a:gd name="T9" fmla="*/ 2147483647 h 432"/>
                  <a:gd name="T10" fmla="*/ 2147483647 w 149"/>
                  <a:gd name="T11" fmla="*/ 2147483647 h 432"/>
                  <a:gd name="T12" fmla="*/ 2147483647 w 149"/>
                  <a:gd name="T13" fmla="*/ 2147483647 h 432"/>
                  <a:gd name="T14" fmla="*/ 2147483647 w 149"/>
                  <a:gd name="T15" fmla="*/ 2147483647 h 432"/>
                  <a:gd name="T16" fmla="*/ 2147483647 w 149"/>
                  <a:gd name="T17" fmla="*/ 2147483647 h 432"/>
                  <a:gd name="T18" fmla="*/ 0 w 149"/>
                  <a:gd name="T19" fmla="*/ 0 h 432"/>
                  <a:gd name="T20" fmla="*/ 2147483647 w 149"/>
                  <a:gd name="T21" fmla="*/ 2147483647 h 432"/>
                  <a:gd name="T22" fmla="*/ 2147483647 w 149"/>
                  <a:gd name="T23" fmla="*/ 2147483647 h 432"/>
                  <a:gd name="T24" fmla="*/ 2147483647 w 149"/>
                  <a:gd name="T25" fmla="*/ 2147483647 h 432"/>
                  <a:gd name="T26" fmla="*/ 2147483647 w 149"/>
                  <a:gd name="T27" fmla="*/ 2147483647 h 432"/>
                  <a:gd name="T28" fmla="*/ 2147483647 w 149"/>
                  <a:gd name="T29" fmla="*/ 2147483647 h 432"/>
                  <a:gd name="T30" fmla="*/ 2147483647 w 149"/>
                  <a:gd name="T31" fmla="*/ 2147483647 h 432"/>
                  <a:gd name="T32" fmla="*/ 2147483647 w 149"/>
                  <a:gd name="T33" fmla="*/ 2147483647 h 432"/>
                  <a:gd name="T34" fmla="*/ 2147483647 w 149"/>
                  <a:gd name="T35" fmla="*/ 2147483647 h 432"/>
                  <a:gd name="T36" fmla="*/ 2147483647 w 149"/>
                  <a:gd name="T37" fmla="*/ 2147483647 h 432"/>
                  <a:gd name="T38" fmla="*/ 2147483647 w 149"/>
                  <a:gd name="T39" fmla="*/ 2147483647 h 432"/>
                  <a:gd name="T40" fmla="*/ 2147483647 w 149"/>
                  <a:gd name="T41" fmla="*/ 2147483647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11" name="Freeform 9"/>
              <p:cNvSpPr>
                <a:spLocks/>
              </p:cNvSpPr>
              <p:nvPr/>
            </p:nvSpPr>
            <p:spPr bwMode="gray">
              <a:xfrm>
                <a:off x="-1698626" y="4829176"/>
                <a:ext cx="573088" cy="1946275"/>
              </a:xfrm>
              <a:custGeom>
                <a:avLst/>
                <a:gdLst>
                  <a:gd name="T0" fmla="*/ 2147483647 w 153"/>
                  <a:gd name="T1" fmla="*/ 2147483647 h 519"/>
                  <a:gd name="T2" fmla="*/ 2147483647 w 153"/>
                  <a:gd name="T3" fmla="*/ 2147483647 h 519"/>
                  <a:gd name="T4" fmla="*/ 2147483647 w 153"/>
                  <a:gd name="T5" fmla="*/ 2147483647 h 519"/>
                  <a:gd name="T6" fmla="*/ 2147483647 w 153"/>
                  <a:gd name="T7" fmla="*/ 2147483647 h 519"/>
                  <a:gd name="T8" fmla="*/ 2147483647 w 153"/>
                  <a:gd name="T9" fmla="*/ 2147483647 h 519"/>
                  <a:gd name="T10" fmla="*/ 2147483647 w 153"/>
                  <a:gd name="T11" fmla="*/ 2147483647 h 519"/>
                  <a:gd name="T12" fmla="*/ 2147483647 w 153"/>
                  <a:gd name="T13" fmla="*/ 2147483647 h 519"/>
                  <a:gd name="T14" fmla="*/ 2147483647 w 153"/>
                  <a:gd name="T15" fmla="*/ 2147483647 h 519"/>
                  <a:gd name="T16" fmla="*/ 2147483647 w 153"/>
                  <a:gd name="T17" fmla="*/ 2147483647 h 519"/>
                  <a:gd name="T18" fmla="*/ 0 w 153"/>
                  <a:gd name="T19" fmla="*/ 0 h 519"/>
                  <a:gd name="T20" fmla="*/ 2147483647 w 153"/>
                  <a:gd name="T21" fmla="*/ 2147483647 h 519"/>
                  <a:gd name="T22" fmla="*/ 2147483647 w 153"/>
                  <a:gd name="T23" fmla="*/ 2147483647 h 519"/>
                  <a:gd name="T24" fmla="*/ 2147483647 w 153"/>
                  <a:gd name="T25" fmla="*/ 2147483647 h 519"/>
                  <a:gd name="T26" fmla="*/ 2147483647 w 153"/>
                  <a:gd name="T27" fmla="*/ 2147483647 h 519"/>
                  <a:gd name="T28" fmla="*/ 2147483647 w 153"/>
                  <a:gd name="T29" fmla="*/ 2147483647 h 519"/>
                  <a:gd name="T30" fmla="*/ 2147483647 w 153"/>
                  <a:gd name="T31" fmla="*/ 2147483647 h 519"/>
                  <a:gd name="T32" fmla="*/ 2147483647 w 153"/>
                  <a:gd name="T33" fmla="*/ 2147483647 h 519"/>
                  <a:gd name="T34" fmla="*/ 2147483647 w 153"/>
                  <a:gd name="T35" fmla="*/ 2147483647 h 519"/>
                  <a:gd name="T36" fmla="*/ 2147483647 w 153"/>
                  <a:gd name="T37" fmla="*/ 2147483647 h 519"/>
                  <a:gd name="T38" fmla="*/ 2147483647 w 153"/>
                  <a:gd name="T39" fmla="*/ 2147483647 h 519"/>
                  <a:gd name="T40" fmla="*/ 2147483647 w 153"/>
                  <a:gd name="T41" fmla="*/ 2147483647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12" name="Freeform 11"/>
              <p:cNvSpPr>
                <a:spLocks/>
              </p:cNvSpPr>
              <p:nvPr/>
            </p:nvSpPr>
            <p:spPr bwMode="gray">
              <a:xfrm>
                <a:off x="-2306638" y="3143251"/>
                <a:ext cx="555625" cy="3719513"/>
              </a:xfrm>
              <a:custGeom>
                <a:avLst/>
                <a:gdLst>
                  <a:gd name="T0" fmla="*/ 2147483647 w 148"/>
                  <a:gd name="T1" fmla="*/ 2147483647 h 992"/>
                  <a:gd name="T2" fmla="*/ 2147483647 w 148"/>
                  <a:gd name="T3" fmla="*/ 2147483647 h 992"/>
                  <a:gd name="T4" fmla="*/ 2147483647 w 148"/>
                  <a:gd name="T5" fmla="*/ 2147483647 h 992"/>
                  <a:gd name="T6" fmla="*/ 2147483647 w 148"/>
                  <a:gd name="T7" fmla="*/ 2147483647 h 992"/>
                  <a:gd name="T8" fmla="*/ 2147483647 w 148"/>
                  <a:gd name="T9" fmla="*/ 2147483647 h 992"/>
                  <a:gd name="T10" fmla="*/ 2147483647 w 148"/>
                  <a:gd name="T11" fmla="*/ 2147483647 h 992"/>
                  <a:gd name="T12" fmla="*/ 2147483647 w 148"/>
                  <a:gd name="T13" fmla="*/ 2147483647 h 992"/>
                  <a:gd name="T14" fmla="*/ 2147483647 w 148"/>
                  <a:gd name="T15" fmla="*/ 2147483647 h 992"/>
                  <a:gd name="T16" fmla="*/ 2147483647 w 148"/>
                  <a:gd name="T17" fmla="*/ 2147483647 h 992"/>
                  <a:gd name="T18" fmla="*/ 0 w 148"/>
                  <a:gd name="T19" fmla="*/ 0 h 992"/>
                  <a:gd name="T20" fmla="*/ 2147483647 w 148"/>
                  <a:gd name="T21" fmla="*/ 2147483647 h 992"/>
                  <a:gd name="T22" fmla="*/ 2147483647 w 148"/>
                  <a:gd name="T23" fmla="*/ 2147483647 h 992"/>
                  <a:gd name="T24" fmla="*/ 2147483647 w 148"/>
                  <a:gd name="T25" fmla="*/ 2147483647 h 992"/>
                  <a:gd name="T26" fmla="*/ 2147483647 w 148"/>
                  <a:gd name="T27" fmla="*/ 2147483647 h 992"/>
                  <a:gd name="T28" fmla="*/ 2147483647 w 148"/>
                  <a:gd name="T29" fmla="*/ 2147483647 h 992"/>
                  <a:gd name="T30" fmla="*/ 2147483647 w 148"/>
                  <a:gd name="T31" fmla="*/ 2147483647 h 992"/>
                  <a:gd name="T32" fmla="*/ 2147483647 w 148"/>
                  <a:gd name="T33" fmla="*/ 2147483647 h 992"/>
                  <a:gd name="T34" fmla="*/ 2147483647 w 148"/>
                  <a:gd name="T35" fmla="*/ 2147483647 h 992"/>
                  <a:gd name="T36" fmla="*/ 2147483647 w 148"/>
                  <a:gd name="T37" fmla="*/ 2147483647 h 992"/>
                  <a:gd name="T38" fmla="*/ 2147483647 w 148"/>
                  <a:gd name="T39" fmla="*/ 2147483647 h 992"/>
                  <a:gd name="T40" fmla="*/ 2147483647 w 148"/>
                  <a:gd name="T41" fmla="*/ 2147483647 h 9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65A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13" name="Freeform 12"/>
              <p:cNvSpPr>
                <a:spLocks/>
              </p:cNvSpPr>
              <p:nvPr/>
            </p:nvSpPr>
            <p:spPr bwMode="gray">
              <a:xfrm>
                <a:off x="-2246313" y="1373188"/>
                <a:ext cx="877888" cy="1158875"/>
              </a:xfrm>
              <a:custGeom>
                <a:avLst/>
                <a:gdLst>
                  <a:gd name="T0" fmla="*/ 2147483647 w 234"/>
                  <a:gd name="T1" fmla="*/ 2147483647 h 309"/>
                  <a:gd name="T2" fmla="*/ 2147483647 w 234"/>
                  <a:gd name="T3" fmla="*/ 2147483647 h 309"/>
                  <a:gd name="T4" fmla="*/ 2147483647 w 234"/>
                  <a:gd name="T5" fmla="*/ 2147483647 h 309"/>
                  <a:gd name="T6" fmla="*/ 2147483647 w 234"/>
                  <a:gd name="T7" fmla="*/ 2147483647 h 309"/>
                  <a:gd name="T8" fmla="*/ 2147483647 w 234"/>
                  <a:gd name="T9" fmla="*/ 2147483647 h 309"/>
                  <a:gd name="T10" fmla="*/ 0 w 234"/>
                  <a:gd name="T11" fmla="*/ 2147483647 h 309"/>
                  <a:gd name="T12" fmla="*/ 2147483647 w 234"/>
                  <a:gd name="T13" fmla="*/ 2147483647 h 309"/>
                  <a:gd name="T14" fmla="*/ 2147483647 w 234"/>
                  <a:gd name="T15" fmla="*/ 2147483647 h 309"/>
                  <a:gd name="T16" fmla="*/ 2147483647 w 234"/>
                  <a:gd name="T17" fmla="*/ 2147483647 h 309"/>
                  <a:gd name="T18" fmla="*/ 2147483647 w 234"/>
                  <a:gd name="T19" fmla="*/ 2147483647 h 309"/>
                  <a:gd name="T20" fmla="*/ 2147483647 w 234"/>
                  <a:gd name="T21" fmla="*/ 0 h 309"/>
                  <a:gd name="T22" fmla="*/ 2147483647 w 234"/>
                  <a:gd name="T23" fmla="*/ 2147483647 h 309"/>
                  <a:gd name="T24" fmla="*/ 2147483647 w 234"/>
                  <a:gd name="T25" fmla="*/ 2147483647 h 309"/>
                  <a:gd name="T26" fmla="*/ 2147483647 w 234"/>
                  <a:gd name="T27" fmla="*/ 2147483647 h 309"/>
                  <a:gd name="T28" fmla="*/ 2147483647 w 234"/>
                  <a:gd name="T29" fmla="*/ 2147483647 h 309"/>
                  <a:gd name="T30" fmla="*/ 2147483647 w 234"/>
                  <a:gd name="T31" fmla="*/ 2147483647 h 309"/>
                  <a:gd name="T32" fmla="*/ 2147483647 w 234"/>
                  <a:gd name="T33" fmla="*/ 2147483647 h 309"/>
                  <a:gd name="T34" fmla="*/ 2147483647 w 234"/>
                  <a:gd name="T35" fmla="*/ 2147483647 h 309"/>
                  <a:gd name="T36" fmla="*/ 2147483647 w 234"/>
                  <a:gd name="T37" fmla="*/ 2147483647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65A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14" name="Freeform 13"/>
              <p:cNvSpPr>
                <a:spLocks/>
              </p:cNvSpPr>
              <p:nvPr/>
            </p:nvSpPr>
            <p:spPr bwMode="gray">
              <a:xfrm>
                <a:off x="-2763838" y="2505076"/>
                <a:ext cx="1136650" cy="2354263"/>
              </a:xfrm>
              <a:custGeom>
                <a:avLst/>
                <a:gdLst>
                  <a:gd name="T0" fmla="*/ 2147483647 w 303"/>
                  <a:gd name="T1" fmla="*/ 2147483647 h 628"/>
                  <a:gd name="T2" fmla="*/ 2147483647 w 303"/>
                  <a:gd name="T3" fmla="*/ 0 h 628"/>
                  <a:gd name="T4" fmla="*/ 2147483647 w 303"/>
                  <a:gd name="T5" fmla="*/ 2147483647 h 628"/>
                  <a:gd name="T6" fmla="*/ 2147483647 w 303"/>
                  <a:gd name="T7" fmla="*/ 2147483647 h 628"/>
                  <a:gd name="T8" fmla="*/ 2147483647 w 303"/>
                  <a:gd name="T9" fmla="*/ 2147483647 h 628"/>
                  <a:gd name="T10" fmla="*/ 2147483647 w 303"/>
                  <a:gd name="T11" fmla="*/ 2147483647 h 628"/>
                  <a:gd name="T12" fmla="*/ 2147483647 w 303"/>
                  <a:gd name="T13" fmla="*/ 2147483647 h 628"/>
                  <a:gd name="T14" fmla="*/ 2147483647 w 303"/>
                  <a:gd name="T15" fmla="*/ 2147483647 h 628"/>
                  <a:gd name="T16" fmla="*/ 2147483647 w 303"/>
                  <a:gd name="T17" fmla="*/ 2147483647 h 628"/>
                  <a:gd name="T18" fmla="*/ 2147483647 w 303"/>
                  <a:gd name="T19" fmla="*/ 2147483647 h 628"/>
                  <a:gd name="T20" fmla="*/ 2147483647 w 303"/>
                  <a:gd name="T21" fmla="*/ 2147483647 h 628"/>
                  <a:gd name="T22" fmla="*/ 0 w 303"/>
                  <a:gd name="T23" fmla="*/ 2147483647 h 628"/>
                  <a:gd name="T24" fmla="*/ 2147483647 w 303"/>
                  <a:gd name="T25" fmla="*/ 2147483647 h 628"/>
                  <a:gd name="T26" fmla="*/ 2147483647 w 303"/>
                  <a:gd name="T27" fmla="*/ 2147483647 h 628"/>
                  <a:gd name="T28" fmla="*/ 2147483647 w 303"/>
                  <a:gd name="T29" fmla="*/ 2147483647 h 628"/>
                  <a:gd name="T30" fmla="*/ 2147483647 w 303"/>
                  <a:gd name="T31" fmla="*/ 2147483647 h 628"/>
                  <a:gd name="T32" fmla="*/ 2147483647 w 303"/>
                  <a:gd name="T33" fmla="*/ 2147483647 h 628"/>
                  <a:gd name="T34" fmla="*/ 2147483647 w 303"/>
                  <a:gd name="T35" fmla="*/ 2147483647 h 628"/>
                  <a:gd name="T36" fmla="*/ 2147483647 w 303"/>
                  <a:gd name="T37" fmla="*/ 2147483647 h 628"/>
                  <a:gd name="T38" fmla="*/ 2147483647 w 303"/>
                  <a:gd name="T39" fmla="*/ 2147483647 h 628"/>
                  <a:gd name="T40" fmla="*/ 2147483647 w 303"/>
                  <a:gd name="T41" fmla="*/ 2147483647 h 628"/>
                  <a:gd name="T42" fmla="*/ 2147483647 w 303"/>
                  <a:gd name="T43" fmla="*/ 2147483647 h 628"/>
                  <a:gd name="T44" fmla="*/ 2147483647 w 303"/>
                  <a:gd name="T45" fmla="*/ 2147483647 h 628"/>
                  <a:gd name="T46" fmla="*/ 2147483647 w 303"/>
                  <a:gd name="T47" fmla="*/ 2147483647 h 628"/>
                  <a:gd name="T48" fmla="*/ 2147483647 w 303"/>
                  <a:gd name="T49" fmla="*/ 2147483647 h 628"/>
                  <a:gd name="T50" fmla="*/ 2147483647 w 303"/>
                  <a:gd name="T51" fmla="*/ 2147483647 h 628"/>
                  <a:gd name="T52" fmla="*/ 2147483647 w 303"/>
                  <a:gd name="T53" fmla="*/ 2147483647 h 628"/>
                  <a:gd name="T54" fmla="*/ 2147483647 w 303"/>
                  <a:gd name="T55" fmla="*/ 2147483647 h 628"/>
                  <a:gd name="T56" fmla="*/ 2147483647 w 303"/>
                  <a:gd name="T57" fmla="*/ 2147483647 h 628"/>
                  <a:gd name="T58" fmla="*/ 2147483647 w 303"/>
                  <a:gd name="T59" fmla="*/ 2147483647 h 628"/>
                  <a:gd name="T60" fmla="*/ 2147483647 w 303"/>
                  <a:gd name="T61" fmla="*/ 2147483647 h 628"/>
                  <a:gd name="T62" fmla="*/ 2147483647 w 303"/>
                  <a:gd name="T63" fmla="*/ 2147483647 h 628"/>
                  <a:gd name="T64" fmla="*/ 2147483647 w 303"/>
                  <a:gd name="T65" fmla="*/ 2147483647 h 628"/>
                  <a:gd name="T66" fmla="*/ 2147483647 w 303"/>
                  <a:gd name="T67" fmla="*/ 2147483647 h 628"/>
                  <a:gd name="T68" fmla="*/ 2147483647 w 303"/>
                  <a:gd name="T69" fmla="*/ 2147483647 h 628"/>
                  <a:gd name="T70" fmla="*/ 2147483647 w 303"/>
                  <a:gd name="T71" fmla="*/ 2147483647 h 628"/>
                  <a:gd name="T72" fmla="*/ 2147483647 w 303"/>
                  <a:gd name="T73" fmla="*/ 2147483647 h 628"/>
                  <a:gd name="T74" fmla="*/ 2147483647 w 303"/>
                  <a:gd name="T75" fmla="*/ 2147483647 h 628"/>
                  <a:gd name="T76" fmla="*/ 2147483647 w 303"/>
                  <a:gd name="T77" fmla="*/ 2147483647 h 6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65A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15" name="Freeform 15"/>
              <p:cNvSpPr>
                <a:spLocks/>
              </p:cNvSpPr>
              <p:nvPr/>
            </p:nvSpPr>
            <p:spPr bwMode="gray">
              <a:xfrm>
                <a:off x="-1150938" y="3089276"/>
                <a:ext cx="558800" cy="1620838"/>
              </a:xfrm>
              <a:custGeom>
                <a:avLst/>
                <a:gdLst>
                  <a:gd name="T0" fmla="*/ 2147483647 w 149"/>
                  <a:gd name="T1" fmla="*/ 2147483647 h 432"/>
                  <a:gd name="T2" fmla="*/ 2147483647 w 149"/>
                  <a:gd name="T3" fmla="*/ 2147483647 h 432"/>
                  <a:gd name="T4" fmla="*/ 2147483647 w 149"/>
                  <a:gd name="T5" fmla="*/ 2147483647 h 432"/>
                  <a:gd name="T6" fmla="*/ 2147483647 w 149"/>
                  <a:gd name="T7" fmla="*/ 2147483647 h 432"/>
                  <a:gd name="T8" fmla="*/ 2147483647 w 149"/>
                  <a:gd name="T9" fmla="*/ 2147483647 h 432"/>
                  <a:gd name="T10" fmla="*/ 2147483647 w 149"/>
                  <a:gd name="T11" fmla="*/ 2147483647 h 432"/>
                  <a:gd name="T12" fmla="*/ 2147483647 w 149"/>
                  <a:gd name="T13" fmla="*/ 2147483647 h 432"/>
                  <a:gd name="T14" fmla="*/ 2147483647 w 149"/>
                  <a:gd name="T15" fmla="*/ 2147483647 h 432"/>
                  <a:gd name="T16" fmla="*/ 2147483647 w 149"/>
                  <a:gd name="T17" fmla="*/ 2147483647 h 432"/>
                  <a:gd name="T18" fmla="*/ 0 w 149"/>
                  <a:gd name="T19" fmla="*/ 0 h 432"/>
                  <a:gd name="T20" fmla="*/ 2147483647 w 149"/>
                  <a:gd name="T21" fmla="*/ 2147483647 h 432"/>
                  <a:gd name="T22" fmla="*/ 2147483647 w 149"/>
                  <a:gd name="T23" fmla="*/ 2147483647 h 432"/>
                  <a:gd name="T24" fmla="*/ 2147483647 w 149"/>
                  <a:gd name="T25" fmla="*/ 2147483647 h 432"/>
                  <a:gd name="T26" fmla="*/ 2147483647 w 149"/>
                  <a:gd name="T27" fmla="*/ 2147483647 h 432"/>
                  <a:gd name="T28" fmla="*/ 2147483647 w 149"/>
                  <a:gd name="T29" fmla="*/ 2147483647 h 432"/>
                  <a:gd name="T30" fmla="*/ 2147483647 w 149"/>
                  <a:gd name="T31" fmla="*/ 2147483647 h 432"/>
                  <a:gd name="T32" fmla="*/ 2147483647 w 149"/>
                  <a:gd name="T33" fmla="*/ 2147483647 h 432"/>
                  <a:gd name="T34" fmla="*/ 2147483647 w 149"/>
                  <a:gd name="T35" fmla="*/ 2147483647 h 432"/>
                  <a:gd name="T36" fmla="*/ 2147483647 w 149"/>
                  <a:gd name="T37" fmla="*/ 2147483647 h 432"/>
                  <a:gd name="T38" fmla="*/ 2147483647 w 149"/>
                  <a:gd name="T39" fmla="*/ 2147483647 h 432"/>
                  <a:gd name="T40" fmla="*/ 2147483647 w 149"/>
                  <a:gd name="T41" fmla="*/ 2147483647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65A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16" name="Freeform 16"/>
              <p:cNvSpPr>
                <a:spLocks/>
              </p:cNvSpPr>
              <p:nvPr/>
            </p:nvSpPr>
            <p:spPr bwMode="gray">
              <a:xfrm>
                <a:off x="-1698626" y="4829176"/>
                <a:ext cx="573088" cy="1946275"/>
              </a:xfrm>
              <a:custGeom>
                <a:avLst/>
                <a:gdLst>
                  <a:gd name="T0" fmla="*/ 2147483647 w 153"/>
                  <a:gd name="T1" fmla="*/ 2147483647 h 519"/>
                  <a:gd name="T2" fmla="*/ 2147483647 w 153"/>
                  <a:gd name="T3" fmla="*/ 2147483647 h 519"/>
                  <a:gd name="T4" fmla="*/ 2147483647 w 153"/>
                  <a:gd name="T5" fmla="*/ 2147483647 h 519"/>
                  <a:gd name="T6" fmla="*/ 2147483647 w 153"/>
                  <a:gd name="T7" fmla="*/ 2147483647 h 519"/>
                  <a:gd name="T8" fmla="*/ 2147483647 w 153"/>
                  <a:gd name="T9" fmla="*/ 2147483647 h 519"/>
                  <a:gd name="T10" fmla="*/ 2147483647 w 153"/>
                  <a:gd name="T11" fmla="*/ 2147483647 h 519"/>
                  <a:gd name="T12" fmla="*/ 2147483647 w 153"/>
                  <a:gd name="T13" fmla="*/ 2147483647 h 519"/>
                  <a:gd name="T14" fmla="*/ 2147483647 w 153"/>
                  <a:gd name="T15" fmla="*/ 2147483647 h 519"/>
                  <a:gd name="T16" fmla="*/ 2147483647 w 153"/>
                  <a:gd name="T17" fmla="*/ 2147483647 h 519"/>
                  <a:gd name="T18" fmla="*/ 0 w 153"/>
                  <a:gd name="T19" fmla="*/ 0 h 519"/>
                  <a:gd name="T20" fmla="*/ 2147483647 w 153"/>
                  <a:gd name="T21" fmla="*/ 2147483647 h 519"/>
                  <a:gd name="T22" fmla="*/ 2147483647 w 153"/>
                  <a:gd name="T23" fmla="*/ 2147483647 h 519"/>
                  <a:gd name="T24" fmla="*/ 2147483647 w 153"/>
                  <a:gd name="T25" fmla="*/ 2147483647 h 519"/>
                  <a:gd name="T26" fmla="*/ 2147483647 w 153"/>
                  <a:gd name="T27" fmla="*/ 2147483647 h 519"/>
                  <a:gd name="T28" fmla="*/ 2147483647 w 153"/>
                  <a:gd name="T29" fmla="*/ 2147483647 h 519"/>
                  <a:gd name="T30" fmla="*/ 2147483647 w 153"/>
                  <a:gd name="T31" fmla="*/ 2147483647 h 519"/>
                  <a:gd name="T32" fmla="*/ 2147483647 w 153"/>
                  <a:gd name="T33" fmla="*/ 2147483647 h 519"/>
                  <a:gd name="T34" fmla="*/ 2147483647 w 153"/>
                  <a:gd name="T35" fmla="*/ 2147483647 h 519"/>
                  <a:gd name="T36" fmla="*/ 2147483647 w 153"/>
                  <a:gd name="T37" fmla="*/ 2147483647 h 519"/>
                  <a:gd name="T38" fmla="*/ 2147483647 w 153"/>
                  <a:gd name="T39" fmla="*/ 2147483647 h 519"/>
                  <a:gd name="T40" fmla="*/ 2147483647 w 153"/>
                  <a:gd name="T41" fmla="*/ 2147483647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65A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17" name="Freeform 17"/>
              <p:cNvSpPr>
                <a:spLocks/>
              </p:cNvSpPr>
              <p:nvPr/>
            </p:nvSpPr>
            <p:spPr bwMode="gray">
              <a:xfrm>
                <a:off x="-1477963" y="2478088"/>
                <a:ext cx="803275" cy="38100"/>
              </a:xfrm>
              <a:custGeom>
                <a:avLst/>
                <a:gdLst>
                  <a:gd name="T0" fmla="*/ 2147483647 w 214"/>
                  <a:gd name="T1" fmla="*/ 0 h 10"/>
                  <a:gd name="T2" fmla="*/ 2147483647 w 214"/>
                  <a:gd name="T3" fmla="*/ 0 h 10"/>
                  <a:gd name="T4" fmla="*/ 2147483647 w 214"/>
                  <a:gd name="T5" fmla="*/ 0 h 10"/>
                  <a:gd name="T6" fmla="*/ 2147483647 w 214"/>
                  <a:gd name="T7" fmla="*/ 0 h 10"/>
                  <a:gd name="T8" fmla="*/ 2147483647 w 214"/>
                  <a:gd name="T9" fmla="*/ 0 h 10"/>
                  <a:gd name="T10" fmla="*/ 2147483647 w 214"/>
                  <a:gd name="T11" fmla="*/ 0 h 10"/>
                  <a:gd name="T12" fmla="*/ 2147483647 w 214"/>
                  <a:gd name="T13" fmla="*/ 0 h 10"/>
                  <a:gd name="T14" fmla="*/ 2147483647 w 214"/>
                  <a:gd name="T15" fmla="*/ 0 h 10"/>
                  <a:gd name="T16" fmla="*/ 2147483647 w 214"/>
                  <a:gd name="T17" fmla="*/ 0 h 10"/>
                  <a:gd name="T18" fmla="*/ 0 w 214"/>
                  <a:gd name="T19" fmla="*/ 2147483647 h 10"/>
                  <a:gd name="T20" fmla="*/ 2147483647 w 214"/>
                  <a:gd name="T21" fmla="*/ 2147483647 h 10"/>
                  <a:gd name="T22" fmla="*/ 2147483647 w 214"/>
                  <a:gd name="T23" fmla="*/ 2147483647 h 10"/>
                  <a:gd name="T24" fmla="*/ 2147483647 w 214"/>
                  <a:gd name="T25" fmla="*/ 2147483647 h 10"/>
                  <a:gd name="T26" fmla="*/ 2147483647 w 214"/>
                  <a:gd name="T27" fmla="*/ 2147483647 h 10"/>
                  <a:gd name="T28" fmla="*/ 2147483647 w 214"/>
                  <a:gd name="T29" fmla="*/ 2147483647 h 10"/>
                  <a:gd name="T30" fmla="*/ 2147483647 w 214"/>
                  <a:gd name="T31" fmla="*/ 2147483647 h 10"/>
                  <a:gd name="T32" fmla="*/ 2147483647 w 214"/>
                  <a:gd name="T33" fmla="*/ 2147483647 h 10"/>
                  <a:gd name="T34" fmla="*/ 2147483647 w 214"/>
                  <a:gd name="T35" fmla="*/ 2147483647 h 10"/>
                  <a:gd name="T36" fmla="*/ 2147483647 w 214"/>
                  <a:gd name="T37" fmla="*/ 2147483647 h 10"/>
                  <a:gd name="T38" fmla="*/ 2147483647 w 214"/>
                  <a:gd name="T39" fmla="*/ 2147483647 h 10"/>
                  <a:gd name="T40" fmla="*/ 2147483647 w 214"/>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18" name="Freeform 14"/>
              <p:cNvSpPr>
                <a:spLocks/>
              </p:cNvSpPr>
              <p:nvPr/>
            </p:nvSpPr>
            <p:spPr bwMode="gray">
              <a:xfrm>
                <a:off x="-2414591" y="1373188"/>
                <a:ext cx="2039935" cy="5500688"/>
              </a:xfrm>
              <a:custGeom>
                <a:avLst/>
                <a:gdLst>
                  <a:gd name="T0" fmla="*/ 2147483647 w 544"/>
                  <a:gd name="T1" fmla="*/ 2147483647 h 1467"/>
                  <a:gd name="T2" fmla="*/ 2147483647 w 544"/>
                  <a:gd name="T3" fmla="*/ 2147483647 h 1467"/>
                  <a:gd name="T4" fmla="*/ 2147483647 w 544"/>
                  <a:gd name="T5" fmla="*/ 2147483647 h 1467"/>
                  <a:gd name="T6" fmla="*/ 2147483647 w 544"/>
                  <a:gd name="T7" fmla="*/ 2147483647 h 1467"/>
                  <a:gd name="T8" fmla="*/ 2147483647 w 544"/>
                  <a:gd name="T9" fmla="*/ 2147483647 h 1467"/>
                  <a:gd name="T10" fmla="*/ 2147483647 w 544"/>
                  <a:gd name="T11" fmla="*/ 2147483647 h 1467"/>
                  <a:gd name="T12" fmla="*/ 2147483647 w 544"/>
                  <a:gd name="T13" fmla="*/ 2147483647 h 1467"/>
                  <a:gd name="T14" fmla="*/ 2147483647 w 544"/>
                  <a:gd name="T15" fmla="*/ 2147483647 h 1467"/>
                  <a:gd name="T16" fmla="*/ 2147483647 w 544"/>
                  <a:gd name="T17" fmla="*/ 2147483647 h 1467"/>
                  <a:gd name="T18" fmla="*/ 2147483647 w 544"/>
                  <a:gd name="T19" fmla="*/ 2147483647 h 1467"/>
                  <a:gd name="T20" fmla="*/ 2147483647 w 544"/>
                  <a:gd name="T21" fmla="*/ 2147483647 h 1467"/>
                  <a:gd name="T22" fmla="*/ 2147483647 w 544"/>
                  <a:gd name="T23" fmla="*/ 2147483647 h 1467"/>
                  <a:gd name="T24" fmla="*/ 2147483647 w 544"/>
                  <a:gd name="T25" fmla="*/ 2147483647 h 1467"/>
                  <a:gd name="T26" fmla="*/ 2147483647 w 544"/>
                  <a:gd name="T27" fmla="*/ 2147483647 h 1467"/>
                  <a:gd name="T28" fmla="*/ 2147483647 w 544"/>
                  <a:gd name="T29" fmla="*/ 2147483647 h 1467"/>
                  <a:gd name="T30" fmla="*/ 2147483647 w 544"/>
                  <a:gd name="T31" fmla="*/ 2147483647 h 1467"/>
                  <a:gd name="T32" fmla="*/ 2147483647 w 544"/>
                  <a:gd name="T33" fmla="*/ 2147483647 h 1467"/>
                  <a:gd name="T34" fmla="*/ 2147483647 w 544"/>
                  <a:gd name="T35" fmla="*/ 2147483647 h 1467"/>
                  <a:gd name="T36" fmla="*/ 2147483647 w 544"/>
                  <a:gd name="T37" fmla="*/ 2147483647 h 1467"/>
                  <a:gd name="T38" fmla="*/ 2147483647 w 544"/>
                  <a:gd name="T39" fmla="*/ 2147483647 h 1467"/>
                  <a:gd name="T40" fmla="*/ 2147483647 w 544"/>
                  <a:gd name="T41" fmla="*/ 2147483647 h 1467"/>
                  <a:gd name="T42" fmla="*/ 2147483647 w 544"/>
                  <a:gd name="T43" fmla="*/ 2147483647 h 1467"/>
                  <a:gd name="T44" fmla="*/ 2147483647 w 544"/>
                  <a:gd name="T45" fmla="*/ 2147483647 h 1467"/>
                  <a:gd name="T46" fmla="*/ 2147483647 w 544"/>
                  <a:gd name="T47" fmla="*/ 2147483647 h 1467"/>
                  <a:gd name="T48" fmla="*/ 2147483647 w 544"/>
                  <a:gd name="T49" fmla="*/ 2147483647 h 1467"/>
                  <a:gd name="T50" fmla="*/ 2147483647 w 544"/>
                  <a:gd name="T51" fmla="*/ 2147483647 h 1467"/>
                  <a:gd name="T52" fmla="*/ 2147483647 w 544"/>
                  <a:gd name="T53" fmla="*/ 2147483647 h 1467"/>
                  <a:gd name="T54" fmla="*/ 2147483647 w 544"/>
                  <a:gd name="T55" fmla="*/ 2147483647 h 1467"/>
                  <a:gd name="T56" fmla="*/ 2147483647 w 544"/>
                  <a:gd name="T57" fmla="*/ 2147483647 h 1467"/>
                  <a:gd name="T58" fmla="*/ 2147483647 w 544"/>
                  <a:gd name="T59" fmla="*/ 2147483647 h 1467"/>
                  <a:gd name="T60" fmla="*/ 2147483647 w 544"/>
                  <a:gd name="T61" fmla="*/ 2147483647 h 1467"/>
                  <a:gd name="T62" fmla="*/ 2147483647 w 544"/>
                  <a:gd name="T63" fmla="*/ 2147483647 h 1467"/>
                  <a:gd name="T64" fmla="*/ 2147483647 w 544"/>
                  <a:gd name="T65" fmla="*/ 2147483647 h 1467"/>
                  <a:gd name="T66" fmla="*/ 2147483647 w 544"/>
                  <a:gd name="T67" fmla="*/ 2147483647 h 1467"/>
                  <a:gd name="T68" fmla="*/ 2147483647 w 544"/>
                  <a:gd name="T69" fmla="*/ 2147483647 h 1467"/>
                  <a:gd name="T70" fmla="*/ 2147483647 w 544"/>
                  <a:gd name="T71" fmla="*/ 2147483647 h 1467"/>
                  <a:gd name="T72" fmla="*/ 2147483647 w 544"/>
                  <a:gd name="T73" fmla="*/ 2147483647 h 1467"/>
                  <a:gd name="T74" fmla="*/ 2147483647 w 544"/>
                  <a:gd name="T75" fmla="*/ 2147483647 h 1467"/>
                  <a:gd name="T76" fmla="*/ 2147483647 w 544"/>
                  <a:gd name="T77" fmla="*/ 2147483647 h 1467"/>
                  <a:gd name="T78" fmla="*/ 2147483647 w 544"/>
                  <a:gd name="T79" fmla="*/ 2147483647 h 1467"/>
                  <a:gd name="T80" fmla="*/ 2147483647 w 544"/>
                  <a:gd name="T81" fmla="*/ 2147483647 h 1467"/>
                  <a:gd name="T82" fmla="*/ 2147483647 w 544"/>
                  <a:gd name="T83" fmla="*/ 2147483647 h 1467"/>
                  <a:gd name="T84" fmla="*/ 2147483647 w 544"/>
                  <a:gd name="T85" fmla="*/ 2147483647 h 1467"/>
                  <a:gd name="T86" fmla="*/ 0 w 544"/>
                  <a:gd name="T87" fmla="*/ 2147483647 h 1467"/>
                  <a:gd name="T88" fmla="*/ 2147483647 w 544"/>
                  <a:gd name="T89" fmla="*/ 2147483647 h 1467"/>
                  <a:gd name="T90" fmla="*/ 2147483647 w 544"/>
                  <a:gd name="T91" fmla="*/ 2147483647 h 1467"/>
                  <a:gd name="T92" fmla="*/ 2147483647 w 544"/>
                  <a:gd name="T93" fmla="*/ 2147483647 h 1467"/>
                  <a:gd name="T94" fmla="*/ 2147483647 w 544"/>
                  <a:gd name="T95" fmla="*/ 2147483647 h 1467"/>
                  <a:gd name="T96" fmla="*/ 2147483647 w 544"/>
                  <a:gd name="T97" fmla="*/ 2147483647 h 1467"/>
                  <a:gd name="T98" fmla="*/ 2147483647 w 544"/>
                  <a:gd name="T99" fmla="*/ 2147483647 h 1467"/>
                  <a:gd name="T100" fmla="*/ 2147483647 w 544"/>
                  <a:gd name="T101" fmla="*/ 2147483647 h 1467"/>
                  <a:gd name="T102" fmla="*/ 2147483647 w 544"/>
                  <a:gd name="T103" fmla="*/ 2147483647 h 14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8DC4DF"/>
              </a:solidFill>
              <a:ln w="9525">
                <a:solidFill>
                  <a:srgbClr val="8DC4DF"/>
                </a:solidFill>
                <a:round/>
                <a:headEnd/>
                <a:tailEnd/>
              </a:ln>
            </p:spPr>
            <p:txBody>
              <a:bodyPr/>
              <a:lstStyle/>
              <a:p>
                <a:endParaRPr lang="it-IT"/>
              </a:p>
            </p:txBody>
          </p:sp>
        </p:grpSp>
      </p:grpSp>
      <p:grpSp>
        <p:nvGrpSpPr>
          <p:cNvPr id="28" name="Gruppieren 64"/>
          <p:cNvGrpSpPr>
            <a:grpSpLocks/>
          </p:cNvGrpSpPr>
          <p:nvPr/>
        </p:nvGrpSpPr>
        <p:grpSpPr bwMode="auto">
          <a:xfrm>
            <a:off x="6792913" y="3502025"/>
            <a:ext cx="809625" cy="1028700"/>
            <a:chOff x="7739062" y="3733255"/>
            <a:chExt cx="1291413" cy="1641386"/>
          </a:xfrm>
        </p:grpSpPr>
        <p:pic>
          <p:nvPicPr>
            <p:cNvPr id="40997" name="Picture 2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gray">
            <a:xfrm>
              <a:off x="7739062" y="4761236"/>
              <a:ext cx="1291413" cy="61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8" name="Gruppieren 54"/>
            <p:cNvGrpSpPr>
              <a:grpSpLocks/>
            </p:cNvGrpSpPr>
            <p:nvPr/>
          </p:nvGrpSpPr>
          <p:grpSpPr bwMode="auto">
            <a:xfrm flipH="1">
              <a:off x="8098615" y="3733255"/>
              <a:ext cx="598487" cy="1377909"/>
              <a:chOff x="-2763844" y="1373188"/>
              <a:chExt cx="2389194" cy="5500688"/>
            </a:xfrm>
          </p:grpSpPr>
          <p:sp>
            <p:nvSpPr>
              <p:cNvPr id="40999" name="Freeform 8"/>
              <p:cNvSpPr>
                <a:spLocks/>
              </p:cNvSpPr>
              <p:nvPr/>
            </p:nvSpPr>
            <p:spPr bwMode="gray">
              <a:xfrm>
                <a:off x="-1150938" y="3089276"/>
                <a:ext cx="558800" cy="1620838"/>
              </a:xfrm>
              <a:custGeom>
                <a:avLst/>
                <a:gdLst>
                  <a:gd name="T0" fmla="*/ 2147483647 w 149"/>
                  <a:gd name="T1" fmla="*/ 2147483647 h 432"/>
                  <a:gd name="T2" fmla="*/ 2147483647 w 149"/>
                  <a:gd name="T3" fmla="*/ 2147483647 h 432"/>
                  <a:gd name="T4" fmla="*/ 2147483647 w 149"/>
                  <a:gd name="T5" fmla="*/ 2147483647 h 432"/>
                  <a:gd name="T6" fmla="*/ 2147483647 w 149"/>
                  <a:gd name="T7" fmla="*/ 2147483647 h 432"/>
                  <a:gd name="T8" fmla="*/ 2147483647 w 149"/>
                  <a:gd name="T9" fmla="*/ 2147483647 h 432"/>
                  <a:gd name="T10" fmla="*/ 2147483647 w 149"/>
                  <a:gd name="T11" fmla="*/ 2147483647 h 432"/>
                  <a:gd name="T12" fmla="*/ 2147483647 w 149"/>
                  <a:gd name="T13" fmla="*/ 2147483647 h 432"/>
                  <a:gd name="T14" fmla="*/ 2147483647 w 149"/>
                  <a:gd name="T15" fmla="*/ 2147483647 h 432"/>
                  <a:gd name="T16" fmla="*/ 2147483647 w 149"/>
                  <a:gd name="T17" fmla="*/ 2147483647 h 432"/>
                  <a:gd name="T18" fmla="*/ 0 w 149"/>
                  <a:gd name="T19" fmla="*/ 0 h 432"/>
                  <a:gd name="T20" fmla="*/ 2147483647 w 149"/>
                  <a:gd name="T21" fmla="*/ 2147483647 h 432"/>
                  <a:gd name="T22" fmla="*/ 2147483647 w 149"/>
                  <a:gd name="T23" fmla="*/ 2147483647 h 432"/>
                  <a:gd name="T24" fmla="*/ 2147483647 w 149"/>
                  <a:gd name="T25" fmla="*/ 2147483647 h 432"/>
                  <a:gd name="T26" fmla="*/ 2147483647 w 149"/>
                  <a:gd name="T27" fmla="*/ 2147483647 h 432"/>
                  <a:gd name="T28" fmla="*/ 2147483647 w 149"/>
                  <a:gd name="T29" fmla="*/ 2147483647 h 432"/>
                  <a:gd name="T30" fmla="*/ 2147483647 w 149"/>
                  <a:gd name="T31" fmla="*/ 2147483647 h 432"/>
                  <a:gd name="T32" fmla="*/ 2147483647 w 149"/>
                  <a:gd name="T33" fmla="*/ 2147483647 h 432"/>
                  <a:gd name="T34" fmla="*/ 2147483647 w 149"/>
                  <a:gd name="T35" fmla="*/ 2147483647 h 432"/>
                  <a:gd name="T36" fmla="*/ 2147483647 w 149"/>
                  <a:gd name="T37" fmla="*/ 2147483647 h 432"/>
                  <a:gd name="T38" fmla="*/ 2147483647 w 149"/>
                  <a:gd name="T39" fmla="*/ 2147483647 h 432"/>
                  <a:gd name="T40" fmla="*/ 2147483647 w 149"/>
                  <a:gd name="T41" fmla="*/ 2147483647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00" name="Freeform 9"/>
              <p:cNvSpPr>
                <a:spLocks/>
              </p:cNvSpPr>
              <p:nvPr/>
            </p:nvSpPr>
            <p:spPr bwMode="gray">
              <a:xfrm>
                <a:off x="-1698626" y="4829176"/>
                <a:ext cx="573088" cy="1946275"/>
              </a:xfrm>
              <a:custGeom>
                <a:avLst/>
                <a:gdLst>
                  <a:gd name="T0" fmla="*/ 2147483647 w 153"/>
                  <a:gd name="T1" fmla="*/ 2147483647 h 519"/>
                  <a:gd name="T2" fmla="*/ 2147483647 w 153"/>
                  <a:gd name="T3" fmla="*/ 2147483647 h 519"/>
                  <a:gd name="T4" fmla="*/ 2147483647 w 153"/>
                  <a:gd name="T5" fmla="*/ 2147483647 h 519"/>
                  <a:gd name="T6" fmla="*/ 2147483647 w 153"/>
                  <a:gd name="T7" fmla="*/ 2147483647 h 519"/>
                  <a:gd name="T8" fmla="*/ 2147483647 w 153"/>
                  <a:gd name="T9" fmla="*/ 2147483647 h 519"/>
                  <a:gd name="T10" fmla="*/ 2147483647 w 153"/>
                  <a:gd name="T11" fmla="*/ 2147483647 h 519"/>
                  <a:gd name="T12" fmla="*/ 2147483647 w 153"/>
                  <a:gd name="T13" fmla="*/ 2147483647 h 519"/>
                  <a:gd name="T14" fmla="*/ 2147483647 w 153"/>
                  <a:gd name="T15" fmla="*/ 2147483647 h 519"/>
                  <a:gd name="T16" fmla="*/ 2147483647 w 153"/>
                  <a:gd name="T17" fmla="*/ 2147483647 h 519"/>
                  <a:gd name="T18" fmla="*/ 0 w 153"/>
                  <a:gd name="T19" fmla="*/ 0 h 519"/>
                  <a:gd name="T20" fmla="*/ 2147483647 w 153"/>
                  <a:gd name="T21" fmla="*/ 2147483647 h 519"/>
                  <a:gd name="T22" fmla="*/ 2147483647 w 153"/>
                  <a:gd name="T23" fmla="*/ 2147483647 h 519"/>
                  <a:gd name="T24" fmla="*/ 2147483647 w 153"/>
                  <a:gd name="T25" fmla="*/ 2147483647 h 519"/>
                  <a:gd name="T26" fmla="*/ 2147483647 w 153"/>
                  <a:gd name="T27" fmla="*/ 2147483647 h 519"/>
                  <a:gd name="T28" fmla="*/ 2147483647 w 153"/>
                  <a:gd name="T29" fmla="*/ 2147483647 h 519"/>
                  <a:gd name="T30" fmla="*/ 2147483647 w 153"/>
                  <a:gd name="T31" fmla="*/ 2147483647 h 519"/>
                  <a:gd name="T32" fmla="*/ 2147483647 w 153"/>
                  <a:gd name="T33" fmla="*/ 2147483647 h 519"/>
                  <a:gd name="T34" fmla="*/ 2147483647 w 153"/>
                  <a:gd name="T35" fmla="*/ 2147483647 h 519"/>
                  <a:gd name="T36" fmla="*/ 2147483647 w 153"/>
                  <a:gd name="T37" fmla="*/ 2147483647 h 519"/>
                  <a:gd name="T38" fmla="*/ 2147483647 w 153"/>
                  <a:gd name="T39" fmla="*/ 2147483647 h 519"/>
                  <a:gd name="T40" fmla="*/ 2147483647 w 153"/>
                  <a:gd name="T41" fmla="*/ 2147483647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01" name="Freeform 11"/>
              <p:cNvSpPr>
                <a:spLocks/>
              </p:cNvSpPr>
              <p:nvPr/>
            </p:nvSpPr>
            <p:spPr bwMode="gray">
              <a:xfrm>
                <a:off x="-2306642" y="3143248"/>
                <a:ext cx="555623" cy="3719510"/>
              </a:xfrm>
              <a:custGeom>
                <a:avLst/>
                <a:gdLst>
                  <a:gd name="T0" fmla="*/ 2147483647 w 148"/>
                  <a:gd name="T1" fmla="*/ 2147483647 h 992"/>
                  <a:gd name="T2" fmla="*/ 2147483647 w 148"/>
                  <a:gd name="T3" fmla="*/ 2147483647 h 992"/>
                  <a:gd name="T4" fmla="*/ 2147483647 w 148"/>
                  <a:gd name="T5" fmla="*/ 2147483647 h 992"/>
                  <a:gd name="T6" fmla="*/ 2147483647 w 148"/>
                  <a:gd name="T7" fmla="*/ 2147483647 h 992"/>
                  <a:gd name="T8" fmla="*/ 2147483647 w 148"/>
                  <a:gd name="T9" fmla="*/ 2147483647 h 992"/>
                  <a:gd name="T10" fmla="*/ 2147483647 w 148"/>
                  <a:gd name="T11" fmla="*/ 2147483647 h 992"/>
                  <a:gd name="T12" fmla="*/ 2147483647 w 148"/>
                  <a:gd name="T13" fmla="*/ 2147483647 h 992"/>
                  <a:gd name="T14" fmla="*/ 2147483647 w 148"/>
                  <a:gd name="T15" fmla="*/ 2147483647 h 992"/>
                  <a:gd name="T16" fmla="*/ 2147483647 w 148"/>
                  <a:gd name="T17" fmla="*/ 2147483647 h 992"/>
                  <a:gd name="T18" fmla="*/ 0 w 148"/>
                  <a:gd name="T19" fmla="*/ 0 h 992"/>
                  <a:gd name="T20" fmla="*/ 2147483647 w 148"/>
                  <a:gd name="T21" fmla="*/ 2147483647 h 992"/>
                  <a:gd name="T22" fmla="*/ 2147483647 w 148"/>
                  <a:gd name="T23" fmla="*/ 2147483647 h 992"/>
                  <a:gd name="T24" fmla="*/ 2147483647 w 148"/>
                  <a:gd name="T25" fmla="*/ 2147483647 h 992"/>
                  <a:gd name="T26" fmla="*/ 2147483647 w 148"/>
                  <a:gd name="T27" fmla="*/ 2147483647 h 992"/>
                  <a:gd name="T28" fmla="*/ 2147483647 w 148"/>
                  <a:gd name="T29" fmla="*/ 2147483647 h 992"/>
                  <a:gd name="T30" fmla="*/ 2147483647 w 148"/>
                  <a:gd name="T31" fmla="*/ 2147483647 h 992"/>
                  <a:gd name="T32" fmla="*/ 2147483647 w 148"/>
                  <a:gd name="T33" fmla="*/ 2147483647 h 992"/>
                  <a:gd name="T34" fmla="*/ 2147483647 w 148"/>
                  <a:gd name="T35" fmla="*/ 2147483647 h 992"/>
                  <a:gd name="T36" fmla="*/ 2147483647 w 148"/>
                  <a:gd name="T37" fmla="*/ 2147483647 h 992"/>
                  <a:gd name="T38" fmla="*/ 2147483647 w 148"/>
                  <a:gd name="T39" fmla="*/ 2147483647 h 992"/>
                  <a:gd name="T40" fmla="*/ 2147483647 w 148"/>
                  <a:gd name="T41" fmla="*/ 2147483647 h 9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77A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02" name="Freeform 12"/>
              <p:cNvSpPr>
                <a:spLocks/>
              </p:cNvSpPr>
              <p:nvPr/>
            </p:nvSpPr>
            <p:spPr bwMode="gray">
              <a:xfrm>
                <a:off x="-2246313" y="1373188"/>
                <a:ext cx="877888" cy="1158875"/>
              </a:xfrm>
              <a:custGeom>
                <a:avLst/>
                <a:gdLst>
                  <a:gd name="T0" fmla="*/ 2147483647 w 234"/>
                  <a:gd name="T1" fmla="*/ 2147483647 h 309"/>
                  <a:gd name="T2" fmla="*/ 2147483647 w 234"/>
                  <a:gd name="T3" fmla="*/ 2147483647 h 309"/>
                  <a:gd name="T4" fmla="*/ 2147483647 w 234"/>
                  <a:gd name="T5" fmla="*/ 2147483647 h 309"/>
                  <a:gd name="T6" fmla="*/ 2147483647 w 234"/>
                  <a:gd name="T7" fmla="*/ 2147483647 h 309"/>
                  <a:gd name="T8" fmla="*/ 2147483647 w 234"/>
                  <a:gd name="T9" fmla="*/ 2147483647 h 309"/>
                  <a:gd name="T10" fmla="*/ 0 w 234"/>
                  <a:gd name="T11" fmla="*/ 2147483647 h 309"/>
                  <a:gd name="T12" fmla="*/ 2147483647 w 234"/>
                  <a:gd name="T13" fmla="*/ 2147483647 h 309"/>
                  <a:gd name="T14" fmla="*/ 2147483647 w 234"/>
                  <a:gd name="T15" fmla="*/ 2147483647 h 309"/>
                  <a:gd name="T16" fmla="*/ 2147483647 w 234"/>
                  <a:gd name="T17" fmla="*/ 2147483647 h 309"/>
                  <a:gd name="T18" fmla="*/ 2147483647 w 234"/>
                  <a:gd name="T19" fmla="*/ 2147483647 h 309"/>
                  <a:gd name="T20" fmla="*/ 2147483647 w 234"/>
                  <a:gd name="T21" fmla="*/ 0 h 309"/>
                  <a:gd name="T22" fmla="*/ 2147483647 w 234"/>
                  <a:gd name="T23" fmla="*/ 2147483647 h 309"/>
                  <a:gd name="T24" fmla="*/ 2147483647 w 234"/>
                  <a:gd name="T25" fmla="*/ 2147483647 h 309"/>
                  <a:gd name="T26" fmla="*/ 2147483647 w 234"/>
                  <a:gd name="T27" fmla="*/ 2147483647 h 309"/>
                  <a:gd name="T28" fmla="*/ 2147483647 w 234"/>
                  <a:gd name="T29" fmla="*/ 2147483647 h 309"/>
                  <a:gd name="T30" fmla="*/ 2147483647 w 234"/>
                  <a:gd name="T31" fmla="*/ 2147483647 h 309"/>
                  <a:gd name="T32" fmla="*/ 2147483647 w 234"/>
                  <a:gd name="T33" fmla="*/ 2147483647 h 309"/>
                  <a:gd name="T34" fmla="*/ 2147483647 w 234"/>
                  <a:gd name="T35" fmla="*/ 2147483647 h 309"/>
                  <a:gd name="T36" fmla="*/ 2147483647 w 234"/>
                  <a:gd name="T37" fmla="*/ 2147483647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77A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03" name="Freeform 13"/>
              <p:cNvSpPr>
                <a:spLocks/>
              </p:cNvSpPr>
              <p:nvPr/>
            </p:nvSpPr>
            <p:spPr bwMode="gray">
              <a:xfrm>
                <a:off x="-2763844" y="2505073"/>
                <a:ext cx="1136652" cy="2354261"/>
              </a:xfrm>
              <a:custGeom>
                <a:avLst/>
                <a:gdLst>
                  <a:gd name="T0" fmla="*/ 2147483647 w 303"/>
                  <a:gd name="T1" fmla="*/ 2147483647 h 628"/>
                  <a:gd name="T2" fmla="*/ 2147483647 w 303"/>
                  <a:gd name="T3" fmla="*/ 0 h 628"/>
                  <a:gd name="T4" fmla="*/ 2147483647 w 303"/>
                  <a:gd name="T5" fmla="*/ 2147483647 h 628"/>
                  <a:gd name="T6" fmla="*/ 2147483647 w 303"/>
                  <a:gd name="T7" fmla="*/ 2147483647 h 628"/>
                  <a:gd name="T8" fmla="*/ 2147483647 w 303"/>
                  <a:gd name="T9" fmla="*/ 2147483647 h 628"/>
                  <a:gd name="T10" fmla="*/ 2147483647 w 303"/>
                  <a:gd name="T11" fmla="*/ 2147483647 h 628"/>
                  <a:gd name="T12" fmla="*/ 2147483647 w 303"/>
                  <a:gd name="T13" fmla="*/ 2147483647 h 628"/>
                  <a:gd name="T14" fmla="*/ 2147483647 w 303"/>
                  <a:gd name="T15" fmla="*/ 2147483647 h 628"/>
                  <a:gd name="T16" fmla="*/ 2147483647 w 303"/>
                  <a:gd name="T17" fmla="*/ 2147483647 h 628"/>
                  <a:gd name="T18" fmla="*/ 2147483647 w 303"/>
                  <a:gd name="T19" fmla="*/ 2147483647 h 628"/>
                  <a:gd name="T20" fmla="*/ 2147483647 w 303"/>
                  <a:gd name="T21" fmla="*/ 2147483647 h 628"/>
                  <a:gd name="T22" fmla="*/ 0 w 303"/>
                  <a:gd name="T23" fmla="*/ 2147483647 h 628"/>
                  <a:gd name="T24" fmla="*/ 2147483647 w 303"/>
                  <a:gd name="T25" fmla="*/ 2147483647 h 628"/>
                  <a:gd name="T26" fmla="*/ 2147483647 w 303"/>
                  <a:gd name="T27" fmla="*/ 2147483647 h 628"/>
                  <a:gd name="T28" fmla="*/ 2147483647 w 303"/>
                  <a:gd name="T29" fmla="*/ 2147483647 h 628"/>
                  <a:gd name="T30" fmla="*/ 2147483647 w 303"/>
                  <a:gd name="T31" fmla="*/ 2147483647 h 628"/>
                  <a:gd name="T32" fmla="*/ 2147483647 w 303"/>
                  <a:gd name="T33" fmla="*/ 2147483647 h 628"/>
                  <a:gd name="T34" fmla="*/ 2147483647 w 303"/>
                  <a:gd name="T35" fmla="*/ 2147483647 h 628"/>
                  <a:gd name="T36" fmla="*/ 2147483647 w 303"/>
                  <a:gd name="T37" fmla="*/ 2147483647 h 628"/>
                  <a:gd name="T38" fmla="*/ 2147483647 w 303"/>
                  <a:gd name="T39" fmla="*/ 2147483647 h 628"/>
                  <a:gd name="T40" fmla="*/ 2147483647 w 303"/>
                  <a:gd name="T41" fmla="*/ 2147483647 h 628"/>
                  <a:gd name="T42" fmla="*/ 2147483647 w 303"/>
                  <a:gd name="T43" fmla="*/ 2147483647 h 628"/>
                  <a:gd name="T44" fmla="*/ 2147483647 w 303"/>
                  <a:gd name="T45" fmla="*/ 2147483647 h 628"/>
                  <a:gd name="T46" fmla="*/ 2147483647 w 303"/>
                  <a:gd name="T47" fmla="*/ 2147483647 h 628"/>
                  <a:gd name="T48" fmla="*/ 2147483647 w 303"/>
                  <a:gd name="T49" fmla="*/ 2147483647 h 628"/>
                  <a:gd name="T50" fmla="*/ 2147483647 w 303"/>
                  <a:gd name="T51" fmla="*/ 2147483647 h 628"/>
                  <a:gd name="T52" fmla="*/ 2147483647 w 303"/>
                  <a:gd name="T53" fmla="*/ 2147483647 h 628"/>
                  <a:gd name="T54" fmla="*/ 2147483647 w 303"/>
                  <a:gd name="T55" fmla="*/ 2147483647 h 628"/>
                  <a:gd name="T56" fmla="*/ 2147483647 w 303"/>
                  <a:gd name="T57" fmla="*/ 2147483647 h 628"/>
                  <a:gd name="T58" fmla="*/ 2147483647 w 303"/>
                  <a:gd name="T59" fmla="*/ 2147483647 h 628"/>
                  <a:gd name="T60" fmla="*/ 2147483647 w 303"/>
                  <a:gd name="T61" fmla="*/ 2147483647 h 628"/>
                  <a:gd name="T62" fmla="*/ 2147483647 w 303"/>
                  <a:gd name="T63" fmla="*/ 2147483647 h 628"/>
                  <a:gd name="T64" fmla="*/ 2147483647 w 303"/>
                  <a:gd name="T65" fmla="*/ 2147483647 h 628"/>
                  <a:gd name="T66" fmla="*/ 2147483647 w 303"/>
                  <a:gd name="T67" fmla="*/ 2147483647 h 628"/>
                  <a:gd name="T68" fmla="*/ 2147483647 w 303"/>
                  <a:gd name="T69" fmla="*/ 2147483647 h 628"/>
                  <a:gd name="T70" fmla="*/ 2147483647 w 303"/>
                  <a:gd name="T71" fmla="*/ 2147483647 h 628"/>
                  <a:gd name="T72" fmla="*/ 2147483647 w 303"/>
                  <a:gd name="T73" fmla="*/ 2147483647 h 628"/>
                  <a:gd name="T74" fmla="*/ 2147483647 w 303"/>
                  <a:gd name="T75" fmla="*/ 2147483647 h 628"/>
                  <a:gd name="T76" fmla="*/ 2147483647 w 303"/>
                  <a:gd name="T77" fmla="*/ 2147483647 h 6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77A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04" name="Freeform 15"/>
              <p:cNvSpPr>
                <a:spLocks/>
              </p:cNvSpPr>
              <p:nvPr/>
            </p:nvSpPr>
            <p:spPr bwMode="gray">
              <a:xfrm>
                <a:off x="-1150935" y="3089274"/>
                <a:ext cx="558799" cy="1620836"/>
              </a:xfrm>
              <a:custGeom>
                <a:avLst/>
                <a:gdLst>
                  <a:gd name="T0" fmla="*/ 2147483647 w 149"/>
                  <a:gd name="T1" fmla="*/ 2147483647 h 432"/>
                  <a:gd name="T2" fmla="*/ 2147483647 w 149"/>
                  <a:gd name="T3" fmla="*/ 2147483647 h 432"/>
                  <a:gd name="T4" fmla="*/ 2147483647 w 149"/>
                  <a:gd name="T5" fmla="*/ 2147483647 h 432"/>
                  <a:gd name="T6" fmla="*/ 2147483647 w 149"/>
                  <a:gd name="T7" fmla="*/ 2147483647 h 432"/>
                  <a:gd name="T8" fmla="*/ 2147483647 w 149"/>
                  <a:gd name="T9" fmla="*/ 2147483647 h 432"/>
                  <a:gd name="T10" fmla="*/ 2147483647 w 149"/>
                  <a:gd name="T11" fmla="*/ 2147483647 h 432"/>
                  <a:gd name="T12" fmla="*/ 2147483647 w 149"/>
                  <a:gd name="T13" fmla="*/ 2147483647 h 432"/>
                  <a:gd name="T14" fmla="*/ 2147483647 w 149"/>
                  <a:gd name="T15" fmla="*/ 2147483647 h 432"/>
                  <a:gd name="T16" fmla="*/ 2147483647 w 149"/>
                  <a:gd name="T17" fmla="*/ 2147483647 h 432"/>
                  <a:gd name="T18" fmla="*/ 0 w 149"/>
                  <a:gd name="T19" fmla="*/ 0 h 432"/>
                  <a:gd name="T20" fmla="*/ 2147483647 w 149"/>
                  <a:gd name="T21" fmla="*/ 2147483647 h 432"/>
                  <a:gd name="T22" fmla="*/ 2147483647 w 149"/>
                  <a:gd name="T23" fmla="*/ 2147483647 h 432"/>
                  <a:gd name="T24" fmla="*/ 2147483647 w 149"/>
                  <a:gd name="T25" fmla="*/ 2147483647 h 432"/>
                  <a:gd name="T26" fmla="*/ 2147483647 w 149"/>
                  <a:gd name="T27" fmla="*/ 2147483647 h 432"/>
                  <a:gd name="T28" fmla="*/ 2147483647 w 149"/>
                  <a:gd name="T29" fmla="*/ 2147483647 h 432"/>
                  <a:gd name="T30" fmla="*/ 2147483647 w 149"/>
                  <a:gd name="T31" fmla="*/ 2147483647 h 432"/>
                  <a:gd name="T32" fmla="*/ 2147483647 w 149"/>
                  <a:gd name="T33" fmla="*/ 2147483647 h 432"/>
                  <a:gd name="T34" fmla="*/ 2147483647 w 149"/>
                  <a:gd name="T35" fmla="*/ 2147483647 h 432"/>
                  <a:gd name="T36" fmla="*/ 2147483647 w 149"/>
                  <a:gd name="T37" fmla="*/ 2147483647 h 432"/>
                  <a:gd name="T38" fmla="*/ 2147483647 w 149"/>
                  <a:gd name="T39" fmla="*/ 2147483647 h 432"/>
                  <a:gd name="T40" fmla="*/ 2147483647 w 149"/>
                  <a:gd name="T41" fmla="*/ 2147483647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77A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05" name="Freeform 16"/>
              <p:cNvSpPr>
                <a:spLocks/>
              </p:cNvSpPr>
              <p:nvPr/>
            </p:nvSpPr>
            <p:spPr bwMode="gray">
              <a:xfrm>
                <a:off x="-1698626" y="4829176"/>
                <a:ext cx="573088" cy="1946275"/>
              </a:xfrm>
              <a:custGeom>
                <a:avLst/>
                <a:gdLst>
                  <a:gd name="T0" fmla="*/ 2147483647 w 153"/>
                  <a:gd name="T1" fmla="*/ 2147483647 h 519"/>
                  <a:gd name="T2" fmla="*/ 2147483647 w 153"/>
                  <a:gd name="T3" fmla="*/ 2147483647 h 519"/>
                  <a:gd name="T4" fmla="*/ 2147483647 w 153"/>
                  <a:gd name="T5" fmla="*/ 2147483647 h 519"/>
                  <a:gd name="T6" fmla="*/ 2147483647 w 153"/>
                  <a:gd name="T7" fmla="*/ 2147483647 h 519"/>
                  <a:gd name="T8" fmla="*/ 2147483647 w 153"/>
                  <a:gd name="T9" fmla="*/ 2147483647 h 519"/>
                  <a:gd name="T10" fmla="*/ 2147483647 w 153"/>
                  <a:gd name="T11" fmla="*/ 2147483647 h 519"/>
                  <a:gd name="T12" fmla="*/ 2147483647 w 153"/>
                  <a:gd name="T13" fmla="*/ 2147483647 h 519"/>
                  <a:gd name="T14" fmla="*/ 2147483647 w 153"/>
                  <a:gd name="T15" fmla="*/ 2147483647 h 519"/>
                  <a:gd name="T16" fmla="*/ 2147483647 w 153"/>
                  <a:gd name="T17" fmla="*/ 2147483647 h 519"/>
                  <a:gd name="T18" fmla="*/ 0 w 153"/>
                  <a:gd name="T19" fmla="*/ 0 h 519"/>
                  <a:gd name="T20" fmla="*/ 2147483647 w 153"/>
                  <a:gd name="T21" fmla="*/ 2147483647 h 519"/>
                  <a:gd name="T22" fmla="*/ 2147483647 w 153"/>
                  <a:gd name="T23" fmla="*/ 2147483647 h 519"/>
                  <a:gd name="T24" fmla="*/ 2147483647 w 153"/>
                  <a:gd name="T25" fmla="*/ 2147483647 h 519"/>
                  <a:gd name="T26" fmla="*/ 2147483647 w 153"/>
                  <a:gd name="T27" fmla="*/ 2147483647 h 519"/>
                  <a:gd name="T28" fmla="*/ 2147483647 w 153"/>
                  <a:gd name="T29" fmla="*/ 2147483647 h 519"/>
                  <a:gd name="T30" fmla="*/ 2147483647 w 153"/>
                  <a:gd name="T31" fmla="*/ 2147483647 h 519"/>
                  <a:gd name="T32" fmla="*/ 2147483647 w 153"/>
                  <a:gd name="T33" fmla="*/ 2147483647 h 519"/>
                  <a:gd name="T34" fmla="*/ 2147483647 w 153"/>
                  <a:gd name="T35" fmla="*/ 2147483647 h 519"/>
                  <a:gd name="T36" fmla="*/ 2147483647 w 153"/>
                  <a:gd name="T37" fmla="*/ 2147483647 h 519"/>
                  <a:gd name="T38" fmla="*/ 2147483647 w 153"/>
                  <a:gd name="T39" fmla="*/ 2147483647 h 519"/>
                  <a:gd name="T40" fmla="*/ 2147483647 w 153"/>
                  <a:gd name="T41" fmla="*/ 2147483647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77A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06" name="Freeform 17"/>
              <p:cNvSpPr>
                <a:spLocks/>
              </p:cNvSpPr>
              <p:nvPr/>
            </p:nvSpPr>
            <p:spPr bwMode="gray">
              <a:xfrm>
                <a:off x="-1477963" y="2478088"/>
                <a:ext cx="803275" cy="38100"/>
              </a:xfrm>
              <a:custGeom>
                <a:avLst/>
                <a:gdLst>
                  <a:gd name="T0" fmla="*/ 2147483647 w 214"/>
                  <a:gd name="T1" fmla="*/ 0 h 10"/>
                  <a:gd name="T2" fmla="*/ 2147483647 w 214"/>
                  <a:gd name="T3" fmla="*/ 0 h 10"/>
                  <a:gd name="T4" fmla="*/ 2147483647 w 214"/>
                  <a:gd name="T5" fmla="*/ 0 h 10"/>
                  <a:gd name="T6" fmla="*/ 2147483647 w 214"/>
                  <a:gd name="T7" fmla="*/ 0 h 10"/>
                  <a:gd name="T8" fmla="*/ 2147483647 w 214"/>
                  <a:gd name="T9" fmla="*/ 0 h 10"/>
                  <a:gd name="T10" fmla="*/ 2147483647 w 214"/>
                  <a:gd name="T11" fmla="*/ 0 h 10"/>
                  <a:gd name="T12" fmla="*/ 2147483647 w 214"/>
                  <a:gd name="T13" fmla="*/ 0 h 10"/>
                  <a:gd name="T14" fmla="*/ 2147483647 w 214"/>
                  <a:gd name="T15" fmla="*/ 0 h 10"/>
                  <a:gd name="T16" fmla="*/ 2147483647 w 214"/>
                  <a:gd name="T17" fmla="*/ 0 h 10"/>
                  <a:gd name="T18" fmla="*/ 0 w 214"/>
                  <a:gd name="T19" fmla="*/ 2147483647 h 10"/>
                  <a:gd name="T20" fmla="*/ 2147483647 w 214"/>
                  <a:gd name="T21" fmla="*/ 2147483647 h 10"/>
                  <a:gd name="T22" fmla="*/ 2147483647 w 214"/>
                  <a:gd name="T23" fmla="*/ 2147483647 h 10"/>
                  <a:gd name="T24" fmla="*/ 2147483647 w 214"/>
                  <a:gd name="T25" fmla="*/ 2147483647 h 10"/>
                  <a:gd name="T26" fmla="*/ 2147483647 w 214"/>
                  <a:gd name="T27" fmla="*/ 2147483647 h 10"/>
                  <a:gd name="T28" fmla="*/ 2147483647 w 214"/>
                  <a:gd name="T29" fmla="*/ 2147483647 h 10"/>
                  <a:gd name="T30" fmla="*/ 2147483647 w 214"/>
                  <a:gd name="T31" fmla="*/ 2147483647 h 10"/>
                  <a:gd name="T32" fmla="*/ 2147483647 w 214"/>
                  <a:gd name="T33" fmla="*/ 2147483647 h 10"/>
                  <a:gd name="T34" fmla="*/ 2147483647 w 214"/>
                  <a:gd name="T35" fmla="*/ 2147483647 h 10"/>
                  <a:gd name="T36" fmla="*/ 2147483647 w 214"/>
                  <a:gd name="T37" fmla="*/ 2147483647 h 10"/>
                  <a:gd name="T38" fmla="*/ 2147483647 w 214"/>
                  <a:gd name="T39" fmla="*/ 2147483647 h 10"/>
                  <a:gd name="T40" fmla="*/ 2147483647 w 214"/>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07" name="Freeform 14"/>
              <p:cNvSpPr>
                <a:spLocks/>
              </p:cNvSpPr>
              <p:nvPr/>
            </p:nvSpPr>
            <p:spPr bwMode="gray">
              <a:xfrm>
                <a:off x="-2414588" y="1373188"/>
                <a:ext cx="2039938" cy="5500688"/>
              </a:xfrm>
              <a:custGeom>
                <a:avLst/>
                <a:gdLst>
                  <a:gd name="T0" fmla="*/ 2147483647 w 544"/>
                  <a:gd name="T1" fmla="*/ 2147483647 h 1467"/>
                  <a:gd name="T2" fmla="*/ 2147483647 w 544"/>
                  <a:gd name="T3" fmla="*/ 2147483647 h 1467"/>
                  <a:gd name="T4" fmla="*/ 2147483647 w 544"/>
                  <a:gd name="T5" fmla="*/ 2147483647 h 1467"/>
                  <a:gd name="T6" fmla="*/ 2147483647 w 544"/>
                  <a:gd name="T7" fmla="*/ 2147483647 h 1467"/>
                  <a:gd name="T8" fmla="*/ 2147483647 w 544"/>
                  <a:gd name="T9" fmla="*/ 2147483647 h 1467"/>
                  <a:gd name="T10" fmla="*/ 2147483647 w 544"/>
                  <a:gd name="T11" fmla="*/ 2147483647 h 1467"/>
                  <a:gd name="T12" fmla="*/ 2147483647 w 544"/>
                  <a:gd name="T13" fmla="*/ 2147483647 h 1467"/>
                  <a:gd name="T14" fmla="*/ 2147483647 w 544"/>
                  <a:gd name="T15" fmla="*/ 2147483647 h 1467"/>
                  <a:gd name="T16" fmla="*/ 2147483647 w 544"/>
                  <a:gd name="T17" fmla="*/ 2147483647 h 1467"/>
                  <a:gd name="T18" fmla="*/ 2147483647 w 544"/>
                  <a:gd name="T19" fmla="*/ 2147483647 h 1467"/>
                  <a:gd name="T20" fmla="*/ 2147483647 w 544"/>
                  <a:gd name="T21" fmla="*/ 2147483647 h 1467"/>
                  <a:gd name="T22" fmla="*/ 2147483647 w 544"/>
                  <a:gd name="T23" fmla="*/ 2147483647 h 1467"/>
                  <a:gd name="T24" fmla="*/ 2147483647 w 544"/>
                  <a:gd name="T25" fmla="*/ 2147483647 h 1467"/>
                  <a:gd name="T26" fmla="*/ 2147483647 w 544"/>
                  <a:gd name="T27" fmla="*/ 2147483647 h 1467"/>
                  <a:gd name="T28" fmla="*/ 2147483647 w 544"/>
                  <a:gd name="T29" fmla="*/ 2147483647 h 1467"/>
                  <a:gd name="T30" fmla="*/ 2147483647 w 544"/>
                  <a:gd name="T31" fmla="*/ 2147483647 h 1467"/>
                  <a:gd name="T32" fmla="*/ 2147483647 w 544"/>
                  <a:gd name="T33" fmla="*/ 2147483647 h 1467"/>
                  <a:gd name="T34" fmla="*/ 2147483647 w 544"/>
                  <a:gd name="T35" fmla="*/ 2147483647 h 1467"/>
                  <a:gd name="T36" fmla="*/ 2147483647 w 544"/>
                  <a:gd name="T37" fmla="*/ 2147483647 h 1467"/>
                  <a:gd name="T38" fmla="*/ 2147483647 w 544"/>
                  <a:gd name="T39" fmla="*/ 2147483647 h 1467"/>
                  <a:gd name="T40" fmla="*/ 2147483647 w 544"/>
                  <a:gd name="T41" fmla="*/ 2147483647 h 1467"/>
                  <a:gd name="T42" fmla="*/ 2147483647 w 544"/>
                  <a:gd name="T43" fmla="*/ 2147483647 h 1467"/>
                  <a:gd name="T44" fmla="*/ 2147483647 w 544"/>
                  <a:gd name="T45" fmla="*/ 2147483647 h 1467"/>
                  <a:gd name="T46" fmla="*/ 2147483647 w 544"/>
                  <a:gd name="T47" fmla="*/ 2147483647 h 1467"/>
                  <a:gd name="T48" fmla="*/ 2147483647 w 544"/>
                  <a:gd name="T49" fmla="*/ 2147483647 h 1467"/>
                  <a:gd name="T50" fmla="*/ 2147483647 w 544"/>
                  <a:gd name="T51" fmla="*/ 2147483647 h 1467"/>
                  <a:gd name="T52" fmla="*/ 2147483647 w 544"/>
                  <a:gd name="T53" fmla="*/ 2147483647 h 1467"/>
                  <a:gd name="T54" fmla="*/ 2147483647 w 544"/>
                  <a:gd name="T55" fmla="*/ 2147483647 h 1467"/>
                  <a:gd name="T56" fmla="*/ 2147483647 w 544"/>
                  <a:gd name="T57" fmla="*/ 2147483647 h 1467"/>
                  <a:gd name="T58" fmla="*/ 2147483647 w 544"/>
                  <a:gd name="T59" fmla="*/ 2147483647 h 1467"/>
                  <a:gd name="T60" fmla="*/ 2147483647 w 544"/>
                  <a:gd name="T61" fmla="*/ 2147483647 h 1467"/>
                  <a:gd name="T62" fmla="*/ 2147483647 w 544"/>
                  <a:gd name="T63" fmla="*/ 2147483647 h 1467"/>
                  <a:gd name="T64" fmla="*/ 2147483647 w 544"/>
                  <a:gd name="T65" fmla="*/ 2147483647 h 1467"/>
                  <a:gd name="T66" fmla="*/ 2147483647 w 544"/>
                  <a:gd name="T67" fmla="*/ 2147483647 h 1467"/>
                  <a:gd name="T68" fmla="*/ 2147483647 w 544"/>
                  <a:gd name="T69" fmla="*/ 2147483647 h 1467"/>
                  <a:gd name="T70" fmla="*/ 2147483647 w 544"/>
                  <a:gd name="T71" fmla="*/ 2147483647 h 1467"/>
                  <a:gd name="T72" fmla="*/ 2147483647 w 544"/>
                  <a:gd name="T73" fmla="*/ 2147483647 h 1467"/>
                  <a:gd name="T74" fmla="*/ 2147483647 w 544"/>
                  <a:gd name="T75" fmla="*/ 2147483647 h 1467"/>
                  <a:gd name="T76" fmla="*/ 2147483647 w 544"/>
                  <a:gd name="T77" fmla="*/ 2147483647 h 1467"/>
                  <a:gd name="T78" fmla="*/ 2147483647 w 544"/>
                  <a:gd name="T79" fmla="*/ 2147483647 h 1467"/>
                  <a:gd name="T80" fmla="*/ 2147483647 w 544"/>
                  <a:gd name="T81" fmla="*/ 2147483647 h 1467"/>
                  <a:gd name="T82" fmla="*/ 2147483647 w 544"/>
                  <a:gd name="T83" fmla="*/ 2147483647 h 1467"/>
                  <a:gd name="T84" fmla="*/ 2147483647 w 544"/>
                  <a:gd name="T85" fmla="*/ 2147483647 h 1467"/>
                  <a:gd name="T86" fmla="*/ 0 w 544"/>
                  <a:gd name="T87" fmla="*/ 2147483647 h 1467"/>
                  <a:gd name="T88" fmla="*/ 2147483647 w 544"/>
                  <a:gd name="T89" fmla="*/ 2147483647 h 1467"/>
                  <a:gd name="T90" fmla="*/ 2147483647 w 544"/>
                  <a:gd name="T91" fmla="*/ 2147483647 h 1467"/>
                  <a:gd name="T92" fmla="*/ 2147483647 w 544"/>
                  <a:gd name="T93" fmla="*/ 2147483647 h 1467"/>
                  <a:gd name="T94" fmla="*/ 2147483647 w 544"/>
                  <a:gd name="T95" fmla="*/ 2147483647 h 1467"/>
                  <a:gd name="T96" fmla="*/ 2147483647 w 544"/>
                  <a:gd name="T97" fmla="*/ 2147483647 h 1467"/>
                  <a:gd name="T98" fmla="*/ 2147483647 w 544"/>
                  <a:gd name="T99" fmla="*/ 2147483647 h 1467"/>
                  <a:gd name="T100" fmla="*/ 2147483647 w 544"/>
                  <a:gd name="T101" fmla="*/ 2147483647 h 1467"/>
                  <a:gd name="T102" fmla="*/ 2147483647 w 544"/>
                  <a:gd name="T103" fmla="*/ 2147483647 h 14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A0CDE4"/>
              </a:solidFill>
              <a:ln w="9525">
                <a:solidFill>
                  <a:srgbClr val="A0CDE4"/>
                </a:solidFill>
                <a:round/>
                <a:headEnd/>
                <a:tailEnd/>
              </a:ln>
            </p:spPr>
            <p:txBody>
              <a:bodyPr/>
              <a:lstStyle/>
              <a:p>
                <a:endParaRPr lang="it-IT"/>
              </a:p>
            </p:txBody>
          </p:sp>
        </p:grpSp>
      </p:grpSp>
      <p:grpSp>
        <p:nvGrpSpPr>
          <p:cNvPr id="40" name="Gruppieren 35"/>
          <p:cNvGrpSpPr>
            <a:grpSpLocks/>
          </p:cNvGrpSpPr>
          <p:nvPr/>
        </p:nvGrpSpPr>
        <p:grpSpPr bwMode="auto">
          <a:xfrm>
            <a:off x="2860675" y="3919538"/>
            <a:ext cx="873125" cy="796925"/>
            <a:chOff x="6466460" y="4087859"/>
            <a:chExt cx="871998" cy="796217"/>
          </a:xfrm>
        </p:grpSpPr>
        <p:pic>
          <p:nvPicPr>
            <p:cNvPr id="40994" name="Picture 1" descr="c:\Documents and Settings\n6r130\My Documents\CrypTool Miscs\schloss.png"/>
            <p:cNvPicPr>
              <a:picLocks noChangeAspect="1" noChangeArrowheads="1"/>
            </p:cNvPicPr>
            <p:nvPr/>
          </p:nvPicPr>
          <p:blipFill>
            <a:blip r:embed="rId3">
              <a:extLst>
                <a:ext uri="{28A0092B-C50C-407E-A947-70E740481C1C}">
                  <a14:useLocalDpi xmlns:a14="http://schemas.microsoft.com/office/drawing/2010/main" val="0"/>
                </a:ext>
              </a:extLst>
            </a:blip>
            <a:srcRect b="52693"/>
            <a:stretch>
              <a:fillRect/>
            </a:stretch>
          </p:blipFill>
          <p:spPr bwMode="gray">
            <a:xfrm>
              <a:off x="6796207" y="4087859"/>
              <a:ext cx="542251" cy="42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1" descr="c:\Documents and Settings\n6r130\My Documents\CrypTool Miscs\schloss.png"/>
            <p:cNvPicPr>
              <a:picLocks noChangeAspect="1" noChangeArrowheads="1"/>
            </p:cNvPicPr>
            <p:nvPr/>
          </p:nvPicPr>
          <p:blipFill>
            <a:blip r:embed="rId3">
              <a:extLst>
                <a:ext uri="{28A0092B-C50C-407E-A947-70E740481C1C}">
                  <a14:useLocalDpi xmlns:a14="http://schemas.microsoft.com/office/drawing/2010/main" val="0"/>
                </a:ext>
              </a:extLst>
            </a:blip>
            <a:srcRect t="47305"/>
            <a:stretch>
              <a:fillRect/>
            </a:stretch>
          </p:blipFill>
          <p:spPr bwMode="gray">
            <a:xfrm>
              <a:off x="6466460" y="4414893"/>
              <a:ext cx="542251" cy="46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2" descr="C:\Documents and Settings\n6r130\FRONT_KEY.png"/>
            <p:cNvPicPr>
              <a:picLocks noChangeAspect="1" noChangeArrowheads="1"/>
            </p:cNvPicPr>
            <p:nvPr/>
          </p:nvPicPr>
          <p:blipFill>
            <a:blip r:embed="rId4">
              <a:lum bright="-20000" contrast="-100000"/>
              <a:extLst>
                <a:ext uri="{28A0092B-C50C-407E-A947-70E740481C1C}">
                  <a14:useLocalDpi xmlns:a14="http://schemas.microsoft.com/office/drawing/2010/main" val="0"/>
                </a:ext>
              </a:extLst>
            </a:blip>
            <a:srcRect b="51990"/>
            <a:stretch>
              <a:fillRect/>
            </a:stretch>
          </p:blipFill>
          <p:spPr bwMode="gray">
            <a:xfrm rot="10800000">
              <a:off x="6661190" y="4552244"/>
              <a:ext cx="167290" cy="20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uppieren 35"/>
          <p:cNvGrpSpPr>
            <a:grpSpLocks/>
          </p:cNvGrpSpPr>
          <p:nvPr/>
        </p:nvGrpSpPr>
        <p:grpSpPr bwMode="auto">
          <a:xfrm>
            <a:off x="2860675" y="3932238"/>
            <a:ext cx="873125" cy="795337"/>
            <a:chOff x="6466460" y="4087859"/>
            <a:chExt cx="871998" cy="796217"/>
          </a:xfrm>
        </p:grpSpPr>
        <p:pic>
          <p:nvPicPr>
            <p:cNvPr id="40991" name="Picture 1" descr="c:\Documents and Settings\n6r130\My Documents\CrypTool Miscs\schloss.png"/>
            <p:cNvPicPr>
              <a:picLocks noChangeAspect="1" noChangeArrowheads="1"/>
            </p:cNvPicPr>
            <p:nvPr/>
          </p:nvPicPr>
          <p:blipFill>
            <a:blip r:embed="rId3">
              <a:extLst>
                <a:ext uri="{28A0092B-C50C-407E-A947-70E740481C1C}">
                  <a14:useLocalDpi xmlns:a14="http://schemas.microsoft.com/office/drawing/2010/main" val="0"/>
                </a:ext>
              </a:extLst>
            </a:blip>
            <a:srcRect b="52693"/>
            <a:stretch>
              <a:fillRect/>
            </a:stretch>
          </p:blipFill>
          <p:spPr bwMode="gray">
            <a:xfrm>
              <a:off x="6796207" y="4087859"/>
              <a:ext cx="542251" cy="42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1" descr="c:\Documents and Settings\n6r130\My Documents\CrypTool Miscs\schloss.png"/>
            <p:cNvPicPr>
              <a:picLocks noChangeAspect="1" noChangeArrowheads="1"/>
            </p:cNvPicPr>
            <p:nvPr/>
          </p:nvPicPr>
          <p:blipFill>
            <a:blip r:embed="rId3">
              <a:extLst>
                <a:ext uri="{28A0092B-C50C-407E-A947-70E740481C1C}">
                  <a14:useLocalDpi xmlns:a14="http://schemas.microsoft.com/office/drawing/2010/main" val="0"/>
                </a:ext>
              </a:extLst>
            </a:blip>
            <a:srcRect t="47305"/>
            <a:stretch>
              <a:fillRect/>
            </a:stretch>
          </p:blipFill>
          <p:spPr bwMode="gray">
            <a:xfrm>
              <a:off x="6466460" y="4414893"/>
              <a:ext cx="542251" cy="46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2" descr="C:\Documents and Settings\n6r130\FRONT_KEY.png"/>
            <p:cNvPicPr>
              <a:picLocks noChangeAspect="1" noChangeArrowheads="1"/>
            </p:cNvPicPr>
            <p:nvPr/>
          </p:nvPicPr>
          <p:blipFill>
            <a:blip r:embed="rId4">
              <a:lum bright="-20000" contrast="-100000"/>
              <a:extLst>
                <a:ext uri="{28A0092B-C50C-407E-A947-70E740481C1C}">
                  <a14:useLocalDpi xmlns:a14="http://schemas.microsoft.com/office/drawing/2010/main" val="0"/>
                </a:ext>
              </a:extLst>
            </a:blip>
            <a:srcRect b="51990"/>
            <a:stretch>
              <a:fillRect/>
            </a:stretch>
          </p:blipFill>
          <p:spPr bwMode="gray">
            <a:xfrm rot="10800000">
              <a:off x="6661190" y="4552244"/>
              <a:ext cx="167290" cy="20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uppieren 64"/>
          <p:cNvGrpSpPr>
            <a:grpSpLocks/>
          </p:cNvGrpSpPr>
          <p:nvPr/>
        </p:nvGrpSpPr>
        <p:grpSpPr bwMode="auto">
          <a:xfrm>
            <a:off x="6118225" y="3733800"/>
            <a:ext cx="1292225" cy="1641475"/>
            <a:chOff x="7739062" y="3733255"/>
            <a:chExt cx="1291413" cy="1641386"/>
          </a:xfrm>
        </p:grpSpPr>
        <p:pic>
          <p:nvPicPr>
            <p:cNvPr id="40980" name="Picture 2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gray">
            <a:xfrm>
              <a:off x="7739062" y="4761236"/>
              <a:ext cx="1291413" cy="61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81" name="Gruppieren 54"/>
            <p:cNvGrpSpPr>
              <a:grpSpLocks/>
            </p:cNvGrpSpPr>
            <p:nvPr/>
          </p:nvGrpSpPr>
          <p:grpSpPr bwMode="auto">
            <a:xfrm flipH="1">
              <a:off x="8098614" y="3733255"/>
              <a:ext cx="598484" cy="1377910"/>
              <a:chOff x="-2763838" y="1373188"/>
              <a:chExt cx="2389188" cy="5500688"/>
            </a:xfrm>
          </p:grpSpPr>
          <p:sp>
            <p:nvSpPr>
              <p:cNvPr id="40982" name="Freeform 8"/>
              <p:cNvSpPr>
                <a:spLocks/>
              </p:cNvSpPr>
              <p:nvPr/>
            </p:nvSpPr>
            <p:spPr bwMode="gray">
              <a:xfrm>
                <a:off x="-1150938" y="3089276"/>
                <a:ext cx="558800" cy="1620838"/>
              </a:xfrm>
              <a:custGeom>
                <a:avLst/>
                <a:gdLst>
                  <a:gd name="T0" fmla="*/ 2147483647 w 149"/>
                  <a:gd name="T1" fmla="*/ 2147483647 h 432"/>
                  <a:gd name="T2" fmla="*/ 2147483647 w 149"/>
                  <a:gd name="T3" fmla="*/ 2147483647 h 432"/>
                  <a:gd name="T4" fmla="*/ 2147483647 w 149"/>
                  <a:gd name="T5" fmla="*/ 2147483647 h 432"/>
                  <a:gd name="T6" fmla="*/ 2147483647 w 149"/>
                  <a:gd name="T7" fmla="*/ 2147483647 h 432"/>
                  <a:gd name="T8" fmla="*/ 2147483647 w 149"/>
                  <a:gd name="T9" fmla="*/ 2147483647 h 432"/>
                  <a:gd name="T10" fmla="*/ 2147483647 w 149"/>
                  <a:gd name="T11" fmla="*/ 2147483647 h 432"/>
                  <a:gd name="T12" fmla="*/ 2147483647 w 149"/>
                  <a:gd name="T13" fmla="*/ 2147483647 h 432"/>
                  <a:gd name="T14" fmla="*/ 2147483647 w 149"/>
                  <a:gd name="T15" fmla="*/ 2147483647 h 432"/>
                  <a:gd name="T16" fmla="*/ 2147483647 w 149"/>
                  <a:gd name="T17" fmla="*/ 2147483647 h 432"/>
                  <a:gd name="T18" fmla="*/ 0 w 149"/>
                  <a:gd name="T19" fmla="*/ 0 h 432"/>
                  <a:gd name="T20" fmla="*/ 2147483647 w 149"/>
                  <a:gd name="T21" fmla="*/ 2147483647 h 432"/>
                  <a:gd name="T22" fmla="*/ 2147483647 w 149"/>
                  <a:gd name="T23" fmla="*/ 2147483647 h 432"/>
                  <a:gd name="T24" fmla="*/ 2147483647 w 149"/>
                  <a:gd name="T25" fmla="*/ 2147483647 h 432"/>
                  <a:gd name="T26" fmla="*/ 2147483647 w 149"/>
                  <a:gd name="T27" fmla="*/ 2147483647 h 432"/>
                  <a:gd name="T28" fmla="*/ 2147483647 w 149"/>
                  <a:gd name="T29" fmla="*/ 2147483647 h 432"/>
                  <a:gd name="T30" fmla="*/ 2147483647 w 149"/>
                  <a:gd name="T31" fmla="*/ 2147483647 h 432"/>
                  <a:gd name="T32" fmla="*/ 2147483647 w 149"/>
                  <a:gd name="T33" fmla="*/ 2147483647 h 432"/>
                  <a:gd name="T34" fmla="*/ 2147483647 w 149"/>
                  <a:gd name="T35" fmla="*/ 2147483647 h 432"/>
                  <a:gd name="T36" fmla="*/ 2147483647 w 149"/>
                  <a:gd name="T37" fmla="*/ 2147483647 h 432"/>
                  <a:gd name="T38" fmla="*/ 2147483647 w 149"/>
                  <a:gd name="T39" fmla="*/ 2147483647 h 432"/>
                  <a:gd name="T40" fmla="*/ 2147483647 w 149"/>
                  <a:gd name="T41" fmla="*/ 2147483647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983" name="Freeform 9"/>
              <p:cNvSpPr>
                <a:spLocks/>
              </p:cNvSpPr>
              <p:nvPr/>
            </p:nvSpPr>
            <p:spPr bwMode="gray">
              <a:xfrm>
                <a:off x="-1698626" y="4829176"/>
                <a:ext cx="573088" cy="1946275"/>
              </a:xfrm>
              <a:custGeom>
                <a:avLst/>
                <a:gdLst>
                  <a:gd name="T0" fmla="*/ 2147483647 w 153"/>
                  <a:gd name="T1" fmla="*/ 2147483647 h 519"/>
                  <a:gd name="T2" fmla="*/ 2147483647 w 153"/>
                  <a:gd name="T3" fmla="*/ 2147483647 h 519"/>
                  <a:gd name="T4" fmla="*/ 2147483647 w 153"/>
                  <a:gd name="T5" fmla="*/ 2147483647 h 519"/>
                  <a:gd name="T6" fmla="*/ 2147483647 w 153"/>
                  <a:gd name="T7" fmla="*/ 2147483647 h 519"/>
                  <a:gd name="T8" fmla="*/ 2147483647 w 153"/>
                  <a:gd name="T9" fmla="*/ 2147483647 h 519"/>
                  <a:gd name="T10" fmla="*/ 2147483647 w 153"/>
                  <a:gd name="T11" fmla="*/ 2147483647 h 519"/>
                  <a:gd name="T12" fmla="*/ 2147483647 w 153"/>
                  <a:gd name="T13" fmla="*/ 2147483647 h 519"/>
                  <a:gd name="T14" fmla="*/ 2147483647 w 153"/>
                  <a:gd name="T15" fmla="*/ 2147483647 h 519"/>
                  <a:gd name="T16" fmla="*/ 2147483647 w 153"/>
                  <a:gd name="T17" fmla="*/ 2147483647 h 519"/>
                  <a:gd name="T18" fmla="*/ 0 w 153"/>
                  <a:gd name="T19" fmla="*/ 0 h 519"/>
                  <a:gd name="T20" fmla="*/ 2147483647 w 153"/>
                  <a:gd name="T21" fmla="*/ 2147483647 h 519"/>
                  <a:gd name="T22" fmla="*/ 2147483647 w 153"/>
                  <a:gd name="T23" fmla="*/ 2147483647 h 519"/>
                  <a:gd name="T24" fmla="*/ 2147483647 w 153"/>
                  <a:gd name="T25" fmla="*/ 2147483647 h 519"/>
                  <a:gd name="T26" fmla="*/ 2147483647 w 153"/>
                  <a:gd name="T27" fmla="*/ 2147483647 h 519"/>
                  <a:gd name="T28" fmla="*/ 2147483647 w 153"/>
                  <a:gd name="T29" fmla="*/ 2147483647 h 519"/>
                  <a:gd name="T30" fmla="*/ 2147483647 w 153"/>
                  <a:gd name="T31" fmla="*/ 2147483647 h 519"/>
                  <a:gd name="T32" fmla="*/ 2147483647 w 153"/>
                  <a:gd name="T33" fmla="*/ 2147483647 h 519"/>
                  <a:gd name="T34" fmla="*/ 2147483647 w 153"/>
                  <a:gd name="T35" fmla="*/ 2147483647 h 519"/>
                  <a:gd name="T36" fmla="*/ 2147483647 w 153"/>
                  <a:gd name="T37" fmla="*/ 2147483647 h 519"/>
                  <a:gd name="T38" fmla="*/ 2147483647 w 153"/>
                  <a:gd name="T39" fmla="*/ 2147483647 h 519"/>
                  <a:gd name="T40" fmla="*/ 2147483647 w 153"/>
                  <a:gd name="T41" fmla="*/ 2147483647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984" name="Freeform 11"/>
              <p:cNvSpPr>
                <a:spLocks/>
              </p:cNvSpPr>
              <p:nvPr/>
            </p:nvSpPr>
            <p:spPr bwMode="gray">
              <a:xfrm>
                <a:off x="-2306638" y="3143251"/>
                <a:ext cx="555625" cy="3719513"/>
              </a:xfrm>
              <a:custGeom>
                <a:avLst/>
                <a:gdLst>
                  <a:gd name="T0" fmla="*/ 2147483647 w 148"/>
                  <a:gd name="T1" fmla="*/ 2147483647 h 992"/>
                  <a:gd name="T2" fmla="*/ 2147483647 w 148"/>
                  <a:gd name="T3" fmla="*/ 2147483647 h 992"/>
                  <a:gd name="T4" fmla="*/ 2147483647 w 148"/>
                  <a:gd name="T5" fmla="*/ 2147483647 h 992"/>
                  <a:gd name="T6" fmla="*/ 2147483647 w 148"/>
                  <a:gd name="T7" fmla="*/ 2147483647 h 992"/>
                  <a:gd name="T8" fmla="*/ 2147483647 w 148"/>
                  <a:gd name="T9" fmla="*/ 2147483647 h 992"/>
                  <a:gd name="T10" fmla="*/ 2147483647 w 148"/>
                  <a:gd name="T11" fmla="*/ 2147483647 h 992"/>
                  <a:gd name="T12" fmla="*/ 2147483647 w 148"/>
                  <a:gd name="T13" fmla="*/ 2147483647 h 992"/>
                  <a:gd name="T14" fmla="*/ 2147483647 w 148"/>
                  <a:gd name="T15" fmla="*/ 2147483647 h 992"/>
                  <a:gd name="T16" fmla="*/ 2147483647 w 148"/>
                  <a:gd name="T17" fmla="*/ 2147483647 h 992"/>
                  <a:gd name="T18" fmla="*/ 0 w 148"/>
                  <a:gd name="T19" fmla="*/ 0 h 992"/>
                  <a:gd name="T20" fmla="*/ 2147483647 w 148"/>
                  <a:gd name="T21" fmla="*/ 2147483647 h 992"/>
                  <a:gd name="T22" fmla="*/ 2147483647 w 148"/>
                  <a:gd name="T23" fmla="*/ 2147483647 h 992"/>
                  <a:gd name="T24" fmla="*/ 2147483647 w 148"/>
                  <a:gd name="T25" fmla="*/ 2147483647 h 992"/>
                  <a:gd name="T26" fmla="*/ 2147483647 w 148"/>
                  <a:gd name="T27" fmla="*/ 2147483647 h 992"/>
                  <a:gd name="T28" fmla="*/ 2147483647 w 148"/>
                  <a:gd name="T29" fmla="*/ 2147483647 h 992"/>
                  <a:gd name="T30" fmla="*/ 2147483647 w 148"/>
                  <a:gd name="T31" fmla="*/ 2147483647 h 992"/>
                  <a:gd name="T32" fmla="*/ 2147483647 w 148"/>
                  <a:gd name="T33" fmla="*/ 2147483647 h 992"/>
                  <a:gd name="T34" fmla="*/ 2147483647 w 148"/>
                  <a:gd name="T35" fmla="*/ 2147483647 h 992"/>
                  <a:gd name="T36" fmla="*/ 2147483647 w 148"/>
                  <a:gd name="T37" fmla="*/ 2147483647 h 992"/>
                  <a:gd name="T38" fmla="*/ 2147483647 w 148"/>
                  <a:gd name="T39" fmla="*/ 2147483647 h 992"/>
                  <a:gd name="T40" fmla="*/ 2147483647 w 148"/>
                  <a:gd name="T41" fmla="*/ 2147483647 h 9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985" name="Freeform 12"/>
              <p:cNvSpPr>
                <a:spLocks/>
              </p:cNvSpPr>
              <p:nvPr/>
            </p:nvSpPr>
            <p:spPr bwMode="gray">
              <a:xfrm>
                <a:off x="-2246313" y="1373188"/>
                <a:ext cx="877888" cy="1158875"/>
              </a:xfrm>
              <a:custGeom>
                <a:avLst/>
                <a:gdLst>
                  <a:gd name="T0" fmla="*/ 2147483647 w 234"/>
                  <a:gd name="T1" fmla="*/ 2147483647 h 309"/>
                  <a:gd name="T2" fmla="*/ 2147483647 w 234"/>
                  <a:gd name="T3" fmla="*/ 2147483647 h 309"/>
                  <a:gd name="T4" fmla="*/ 2147483647 w 234"/>
                  <a:gd name="T5" fmla="*/ 2147483647 h 309"/>
                  <a:gd name="T6" fmla="*/ 2147483647 w 234"/>
                  <a:gd name="T7" fmla="*/ 2147483647 h 309"/>
                  <a:gd name="T8" fmla="*/ 2147483647 w 234"/>
                  <a:gd name="T9" fmla="*/ 2147483647 h 309"/>
                  <a:gd name="T10" fmla="*/ 0 w 234"/>
                  <a:gd name="T11" fmla="*/ 2147483647 h 309"/>
                  <a:gd name="T12" fmla="*/ 2147483647 w 234"/>
                  <a:gd name="T13" fmla="*/ 2147483647 h 309"/>
                  <a:gd name="T14" fmla="*/ 2147483647 w 234"/>
                  <a:gd name="T15" fmla="*/ 2147483647 h 309"/>
                  <a:gd name="T16" fmla="*/ 2147483647 w 234"/>
                  <a:gd name="T17" fmla="*/ 2147483647 h 309"/>
                  <a:gd name="T18" fmla="*/ 2147483647 w 234"/>
                  <a:gd name="T19" fmla="*/ 2147483647 h 309"/>
                  <a:gd name="T20" fmla="*/ 2147483647 w 234"/>
                  <a:gd name="T21" fmla="*/ 0 h 309"/>
                  <a:gd name="T22" fmla="*/ 2147483647 w 234"/>
                  <a:gd name="T23" fmla="*/ 2147483647 h 309"/>
                  <a:gd name="T24" fmla="*/ 2147483647 w 234"/>
                  <a:gd name="T25" fmla="*/ 2147483647 h 309"/>
                  <a:gd name="T26" fmla="*/ 2147483647 w 234"/>
                  <a:gd name="T27" fmla="*/ 2147483647 h 309"/>
                  <a:gd name="T28" fmla="*/ 2147483647 w 234"/>
                  <a:gd name="T29" fmla="*/ 2147483647 h 309"/>
                  <a:gd name="T30" fmla="*/ 2147483647 w 234"/>
                  <a:gd name="T31" fmla="*/ 2147483647 h 309"/>
                  <a:gd name="T32" fmla="*/ 2147483647 w 234"/>
                  <a:gd name="T33" fmla="*/ 2147483647 h 309"/>
                  <a:gd name="T34" fmla="*/ 2147483647 w 234"/>
                  <a:gd name="T35" fmla="*/ 2147483647 h 309"/>
                  <a:gd name="T36" fmla="*/ 2147483647 w 234"/>
                  <a:gd name="T37" fmla="*/ 2147483647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986" name="Freeform 13"/>
              <p:cNvSpPr>
                <a:spLocks/>
              </p:cNvSpPr>
              <p:nvPr/>
            </p:nvSpPr>
            <p:spPr bwMode="gray">
              <a:xfrm>
                <a:off x="-2763838" y="2505076"/>
                <a:ext cx="1136650" cy="2354263"/>
              </a:xfrm>
              <a:custGeom>
                <a:avLst/>
                <a:gdLst>
                  <a:gd name="T0" fmla="*/ 2147483647 w 303"/>
                  <a:gd name="T1" fmla="*/ 2147483647 h 628"/>
                  <a:gd name="T2" fmla="*/ 2147483647 w 303"/>
                  <a:gd name="T3" fmla="*/ 0 h 628"/>
                  <a:gd name="T4" fmla="*/ 2147483647 w 303"/>
                  <a:gd name="T5" fmla="*/ 2147483647 h 628"/>
                  <a:gd name="T6" fmla="*/ 2147483647 w 303"/>
                  <a:gd name="T7" fmla="*/ 2147483647 h 628"/>
                  <a:gd name="T8" fmla="*/ 2147483647 w 303"/>
                  <a:gd name="T9" fmla="*/ 2147483647 h 628"/>
                  <a:gd name="T10" fmla="*/ 2147483647 w 303"/>
                  <a:gd name="T11" fmla="*/ 2147483647 h 628"/>
                  <a:gd name="T12" fmla="*/ 2147483647 w 303"/>
                  <a:gd name="T13" fmla="*/ 2147483647 h 628"/>
                  <a:gd name="T14" fmla="*/ 2147483647 w 303"/>
                  <a:gd name="T15" fmla="*/ 2147483647 h 628"/>
                  <a:gd name="T16" fmla="*/ 2147483647 w 303"/>
                  <a:gd name="T17" fmla="*/ 2147483647 h 628"/>
                  <a:gd name="T18" fmla="*/ 2147483647 w 303"/>
                  <a:gd name="T19" fmla="*/ 2147483647 h 628"/>
                  <a:gd name="T20" fmla="*/ 2147483647 w 303"/>
                  <a:gd name="T21" fmla="*/ 2147483647 h 628"/>
                  <a:gd name="T22" fmla="*/ 0 w 303"/>
                  <a:gd name="T23" fmla="*/ 2147483647 h 628"/>
                  <a:gd name="T24" fmla="*/ 2147483647 w 303"/>
                  <a:gd name="T25" fmla="*/ 2147483647 h 628"/>
                  <a:gd name="T26" fmla="*/ 2147483647 w 303"/>
                  <a:gd name="T27" fmla="*/ 2147483647 h 628"/>
                  <a:gd name="T28" fmla="*/ 2147483647 w 303"/>
                  <a:gd name="T29" fmla="*/ 2147483647 h 628"/>
                  <a:gd name="T30" fmla="*/ 2147483647 w 303"/>
                  <a:gd name="T31" fmla="*/ 2147483647 h 628"/>
                  <a:gd name="T32" fmla="*/ 2147483647 w 303"/>
                  <a:gd name="T33" fmla="*/ 2147483647 h 628"/>
                  <a:gd name="T34" fmla="*/ 2147483647 w 303"/>
                  <a:gd name="T35" fmla="*/ 2147483647 h 628"/>
                  <a:gd name="T36" fmla="*/ 2147483647 w 303"/>
                  <a:gd name="T37" fmla="*/ 2147483647 h 628"/>
                  <a:gd name="T38" fmla="*/ 2147483647 w 303"/>
                  <a:gd name="T39" fmla="*/ 2147483647 h 628"/>
                  <a:gd name="T40" fmla="*/ 2147483647 w 303"/>
                  <a:gd name="T41" fmla="*/ 2147483647 h 628"/>
                  <a:gd name="T42" fmla="*/ 2147483647 w 303"/>
                  <a:gd name="T43" fmla="*/ 2147483647 h 628"/>
                  <a:gd name="T44" fmla="*/ 2147483647 w 303"/>
                  <a:gd name="T45" fmla="*/ 2147483647 h 628"/>
                  <a:gd name="T46" fmla="*/ 2147483647 w 303"/>
                  <a:gd name="T47" fmla="*/ 2147483647 h 628"/>
                  <a:gd name="T48" fmla="*/ 2147483647 w 303"/>
                  <a:gd name="T49" fmla="*/ 2147483647 h 628"/>
                  <a:gd name="T50" fmla="*/ 2147483647 w 303"/>
                  <a:gd name="T51" fmla="*/ 2147483647 h 628"/>
                  <a:gd name="T52" fmla="*/ 2147483647 w 303"/>
                  <a:gd name="T53" fmla="*/ 2147483647 h 628"/>
                  <a:gd name="T54" fmla="*/ 2147483647 w 303"/>
                  <a:gd name="T55" fmla="*/ 2147483647 h 628"/>
                  <a:gd name="T56" fmla="*/ 2147483647 w 303"/>
                  <a:gd name="T57" fmla="*/ 2147483647 h 628"/>
                  <a:gd name="T58" fmla="*/ 2147483647 w 303"/>
                  <a:gd name="T59" fmla="*/ 2147483647 h 628"/>
                  <a:gd name="T60" fmla="*/ 2147483647 w 303"/>
                  <a:gd name="T61" fmla="*/ 2147483647 h 628"/>
                  <a:gd name="T62" fmla="*/ 2147483647 w 303"/>
                  <a:gd name="T63" fmla="*/ 2147483647 h 628"/>
                  <a:gd name="T64" fmla="*/ 2147483647 w 303"/>
                  <a:gd name="T65" fmla="*/ 2147483647 h 628"/>
                  <a:gd name="T66" fmla="*/ 2147483647 w 303"/>
                  <a:gd name="T67" fmla="*/ 2147483647 h 628"/>
                  <a:gd name="T68" fmla="*/ 2147483647 w 303"/>
                  <a:gd name="T69" fmla="*/ 2147483647 h 628"/>
                  <a:gd name="T70" fmla="*/ 2147483647 w 303"/>
                  <a:gd name="T71" fmla="*/ 2147483647 h 628"/>
                  <a:gd name="T72" fmla="*/ 2147483647 w 303"/>
                  <a:gd name="T73" fmla="*/ 2147483647 h 628"/>
                  <a:gd name="T74" fmla="*/ 2147483647 w 303"/>
                  <a:gd name="T75" fmla="*/ 2147483647 h 628"/>
                  <a:gd name="T76" fmla="*/ 2147483647 w 303"/>
                  <a:gd name="T77" fmla="*/ 2147483647 h 6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987" name="Freeform 15"/>
              <p:cNvSpPr>
                <a:spLocks/>
              </p:cNvSpPr>
              <p:nvPr/>
            </p:nvSpPr>
            <p:spPr bwMode="gray">
              <a:xfrm>
                <a:off x="-1150938" y="3089276"/>
                <a:ext cx="558800" cy="1620838"/>
              </a:xfrm>
              <a:custGeom>
                <a:avLst/>
                <a:gdLst>
                  <a:gd name="T0" fmla="*/ 2147483647 w 149"/>
                  <a:gd name="T1" fmla="*/ 2147483647 h 432"/>
                  <a:gd name="T2" fmla="*/ 2147483647 w 149"/>
                  <a:gd name="T3" fmla="*/ 2147483647 h 432"/>
                  <a:gd name="T4" fmla="*/ 2147483647 w 149"/>
                  <a:gd name="T5" fmla="*/ 2147483647 h 432"/>
                  <a:gd name="T6" fmla="*/ 2147483647 w 149"/>
                  <a:gd name="T7" fmla="*/ 2147483647 h 432"/>
                  <a:gd name="T8" fmla="*/ 2147483647 w 149"/>
                  <a:gd name="T9" fmla="*/ 2147483647 h 432"/>
                  <a:gd name="T10" fmla="*/ 2147483647 w 149"/>
                  <a:gd name="T11" fmla="*/ 2147483647 h 432"/>
                  <a:gd name="T12" fmla="*/ 2147483647 w 149"/>
                  <a:gd name="T13" fmla="*/ 2147483647 h 432"/>
                  <a:gd name="T14" fmla="*/ 2147483647 w 149"/>
                  <a:gd name="T15" fmla="*/ 2147483647 h 432"/>
                  <a:gd name="T16" fmla="*/ 2147483647 w 149"/>
                  <a:gd name="T17" fmla="*/ 2147483647 h 432"/>
                  <a:gd name="T18" fmla="*/ 0 w 149"/>
                  <a:gd name="T19" fmla="*/ 0 h 432"/>
                  <a:gd name="T20" fmla="*/ 2147483647 w 149"/>
                  <a:gd name="T21" fmla="*/ 2147483647 h 432"/>
                  <a:gd name="T22" fmla="*/ 2147483647 w 149"/>
                  <a:gd name="T23" fmla="*/ 2147483647 h 432"/>
                  <a:gd name="T24" fmla="*/ 2147483647 w 149"/>
                  <a:gd name="T25" fmla="*/ 2147483647 h 432"/>
                  <a:gd name="T26" fmla="*/ 2147483647 w 149"/>
                  <a:gd name="T27" fmla="*/ 2147483647 h 432"/>
                  <a:gd name="T28" fmla="*/ 2147483647 w 149"/>
                  <a:gd name="T29" fmla="*/ 2147483647 h 432"/>
                  <a:gd name="T30" fmla="*/ 2147483647 w 149"/>
                  <a:gd name="T31" fmla="*/ 2147483647 h 432"/>
                  <a:gd name="T32" fmla="*/ 2147483647 w 149"/>
                  <a:gd name="T33" fmla="*/ 2147483647 h 432"/>
                  <a:gd name="T34" fmla="*/ 2147483647 w 149"/>
                  <a:gd name="T35" fmla="*/ 2147483647 h 432"/>
                  <a:gd name="T36" fmla="*/ 2147483647 w 149"/>
                  <a:gd name="T37" fmla="*/ 2147483647 h 432"/>
                  <a:gd name="T38" fmla="*/ 2147483647 w 149"/>
                  <a:gd name="T39" fmla="*/ 2147483647 h 432"/>
                  <a:gd name="T40" fmla="*/ 2147483647 w 149"/>
                  <a:gd name="T41" fmla="*/ 2147483647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988" name="Freeform 16"/>
              <p:cNvSpPr>
                <a:spLocks/>
              </p:cNvSpPr>
              <p:nvPr/>
            </p:nvSpPr>
            <p:spPr bwMode="gray">
              <a:xfrm>
                <a:off x="-1698626" y="4829176"/>
                <a:ext cx="573088" cy="1946275"/>
              </a:xfrm>
              <a:custGeom>
                <a:avLst/>
                <a:gdLst>
                  <a:gd name="T0" fmla="*/ 2147483647 w 153"/>
                  <a:gd name="T1" fmla="*/ 2147483647 h 519"/>
                  <a:gd name="T2" fmla="*/ 2147483647 w 153"/>
                  <a:gd name="T3" fmla="*/ 2147483647 h 519"/>
                  <a:gd name="T4" fmla="*/ 2147483647 w 153"/>
                  <a:gd name="T5" fmla="*/ 2147483647 h 519"/>
                  <a:gd name="T6" fmla="*/ 2147483647 w 153"/>
                  <a:gd name="T7" fmla="*/ 2147483647 h 519"/>
                  <a:gd name="T8" fmla="*/ 2147483647 w 153"/>
                  <a:gd name="T9" fmla="*/ 2147483647 h 519"/>
                  <a:gd name="T10" fmla="*/ 2147483647 w 153"/>
                  <a:gd name="T11" fmla="*/ 2147483647 h 519"/>
                  <a:gd name="T12" fmla="*/ 2147483647 w 153"/>
                  <a:gd name="T13" fmla="*/ 2147483647 h 519"/>
                  <a:gd name="T14" fmla="*/ 2147483647 w 153"/>
                  <a:gd name="T15" fmla="*/ 2147483647 h 519"/>
                  <a:gd name="T16" fmla="*/ 2147483647 w 153"/>
                  <a:gd name="T17" fmla="*/ 2147483647 h 519"/>
                  <a:gd name="T18" fmla="*/ 0 w 153"/>
                  <a:gd name="T19" fmla="*/ 0 h 519"/>
                  <a:gd name="T20" fmla="*/ 2147483647 w 153"/>
                  <a:gd name="T21" fmla="*/ 2147483647 h 519"/>
                  <a:gd name="T22" fmla="*/ 2147483647 w 153"/>
                  <a:gd name="T23" fmla="*/ 2147483647 h 519"/>
                  <a:gd name="T24" fmla="*/ 2147483647 w 153"/>
                  <a:gd name="T25" fmla="*/ 2147483647 h 519"/>
                  <a:gd name="T26" fmla="*/ 2147483647 w 153"/>
                  <a:gd name="T27" fmla="*/ 2147483647 h 519"/>
                  <a:gd name="T28" fmla="*/ 2147483647 w 153"/>
                  <a:gd name="T29" fmla="*/ 2147483647 h 519"/>
                  <a:gd name="T30" fmla="*/ 2147483647 w 153"/>
                  <a:gd name="T31" fmla="*/ 2147483647 h 519"/>
                  <a:gd name="T32" fmla="*/ 2147483647 w 153"/>
                  <a:gd name="T33" fmla="*/ 2147483647 h 519"/>
                  <a:gd name="T34" fmla="*/ 2147483647 w 153"/>
                  <a:gd name="T35" fmla="*/ 2147483647 h 519"/>
                  <a:gd name="T36" fmla="*/ 2147483647 w 153"/>
                  <a:gd name="T37" fmla="*/ 2147483647 h 519"/>
                  <a:gd name="T38" fmla="*/ 2147483647 w 153"/>
                  <a:gd name="T39" fmla="*/ 2147483647 h 519"/>
                  <a:gd name="T40" fmla="*/ 2147483647 w 153"/>
                  <a:gd name="T41" fmla="*/ 2147483647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3877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989" name="Freeform 17"/>
              <p:cNvSpPr>
                <a:spLocks/>
              </p:cNvSpPr>
              <p:nvPr/>
            </p:nvSpPr>
            <p:spPr bwMode="gray">
              <a:xfrm>
                <a:off x="-1477963" y="2478088"/>
                <a:ext cx="803275" cy="38100"/>
              </a:xfrm>
              <a:custGeom>
                <a:avLst/>
                <a:gdLst>
                  <a:gd name="T0" fmla="*/ 2147483647 w 214"/>
                  <a:gd name="T1" fmla="*/ 0 h 10"/>
                  <a:gd name="T2" fmla="*/ 2147483647 w 214"/>
                  <a:gd name="T3" fmla="*/ 0 h 10"/>
                  <a:gd name="T4" fmla="*/ 2147483647 w 214"/>
                  <a:gd name="T5" fmla="*/ 0 h 10"/>
                  <a:gd name="T6" fmla="*/ 2147483647 w 214"/>
                  <a:gd name="T7" fmla="*/ 0 h 10"/>
                  <a:gd name="T8" fmla="*/ 2147483647 w 214"/>
                  <a:gd name="T9" fmla="*/ 0 h 10"/>
                  <a:gd name="T10" fmla="*/ 2147483647 w 214"/>
                  <a:gd name="T11" fmla="*/ 0 h 10"/>
                  <a:gd name="T12" fmla="*/ 2147483647 w 214"/>
                  <a:gd name="T13" fmla="*/ 0 h 10"/>
                  <a:gd name="T14" fmla="*/ 2147483647 w 214"/>
                  <a:gd name="T15" fmla="*/ 0 h 10"/>
                  <a:gd name="T16" fmla="*/ 2147483647 w 214"/>
                  <a:gd name="T17" fmla="*/ 0 h 10"/>
                  <a:gd name="T18" fmla="*/ 0 w 214"/>
                  <a:gd name="T19" fmla="*/ 2147483647 h 10"/>
                  <a:gd name="T20" fmla="*/ 2147483647 w 214"/>
                  <a:gd name="T21" fmla="*/ 2147483647 h 10"/>
                  <a:gd name="T22" fmla="*/ 2147483647 w 214"/>
                  <a:gd name="T23" fmla="*/ 2147483647 h 10"/>
                  <a:gd name="T24" fmla="*/ 2147483647 w 214"/>
                  <a:gd name="T25" fmla="*/ 2147483647 h 10"/>
                  <a:gd name="T26" fmla="*/ 2147483647 w 214"/>
                  <a:gd name="T27" fmla="*/ 2147483647 h 10"/>
                  <a:gd name="T28" fmla="*/ 2147483647 w 214"/>
                  <a:gd name="T29" fmla="*/ 2147483647 h 10"/>
                  <a:gd name="T30" fmla="*/ 2147483647 w 214"/>
                  <a:gd name="T31" fmla="*/ 2147483647 h 10"/>
                  <a:gd name="T32" fmla="*/ 2147483647 w 214"/>
                  <a:gd name="T33" fmla="*/ 2147483647 h 10"/>
                  <a:gd name="T34" fmla="*/ 2147483647 w 214"/>
                  <a:gd name="T35" fmla="*/ 2147483647 h 10"/>
                  <a:gd name="T36" fmla="*/ 2147483647 w 214"/>
                  <a:gd name="T37" fmla="*/ 2147483647 h 10"/>
                  <a:gd name="T38" fmla="*/ 2147483647 w 214"/>
                  <a:gd name="T39" fmla="*/ 2147483647 h 10"/>
                  <a:gd name="T40" fmla="*/ 2147483647 w 214"/>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990" name="Freeform 14"/>
              <p:cNvSpPr>
                <a:spLocks/>
              </p:cNvSpPr>
              <p:nvPr/>
            </p:nvSpPr>
            <p:spPr bwMode="gray">
              <a:xfrm>
                <a:off x="-2414588" y="1373188"/>
                <a:ext cx="2039938" cy="5500688"/>
              </a:xfrm>
              <a:custGeom>
                <a:avLst/>
                <a:gdLst>
                  <a:gd name="T0" fmla="*/ 2147483647 w 544"/>
                  <a:gd name="T1" fmla="*/ 2147483647 h 1467"/>
                  <a:gd name="T2" fmla="*/ 2147483647 w 544"/>
                  <a:gd name="T3" fmla="*/ 2147483647 h 1467"/>
                  <a:gd name="T4" fmla="*/ 2147483647 w 544"/>
                  <a:gd name="T5" fmla="*/ 2147483647 h 1467"/>
                  <a:gd name="T6" fmla="*/ 2147483647 w 544"/>
                  <a:gd name="T7" fmla="*/ 2147483647 h 1467"/>
                  <a:gd name="T8" fmla="*/ 2147483647 w 544"/>
                  <a:gd name="T9" fmla="*/ 2147483647 h 1467"/>
                  <a:gd name="T10" fmla="*/ 2147483647 w 544"/>
                  <a:gd name="T11" fmla="*/ 2147483647 h 1467"/>
                  <a:gd name="T12" fmla="*/ 2147483647 w 544"/>
                  <a:gd name="T13" fmla="*/ 2147483647 h 1467"/>
                  <a:gd name="T14" fmla="*/ 2147483647 w 544"/>
                  <a:gd name="T15" fmla="*/ 2147483647 h 1467"/>
                  <a:gd name="T16" fmla="*/ 2147483647 w 544"/>
                  <a:gd name="T17" fmla="*/ 2147483647 h 1467"/>
                  <a:gd name="T18" fmla="*/ 2147483647 w 544"/>
                  <a:gd name="T19" fmla="*/ 2147483647 h 1467"/>
                  <a:gd name="T20" fmla="*/ 2147483647 w 544"/>
                  <a:gd name="T21" fmla="*/ 2147483647 h 1467"/>
                  <a:gd name="T22" fmla="*/ 2147483647 w 544"/>
                  <a:gd name="T23" fmla="*/ 2147483647 h 1467"/>
                  <a:gd name="T24" fmla="*/ 2147483647 w 544"/>
                  <a:gd name="T25" fmla="*/ 2147483647 h 1467"/>
                  <a:gd name="T26" fmla="*/ 2147483647 w 544"/>
                  <a:gd name="T27" fmla="*/ 2147483647 h 1467"/>
                  <a:gd name="T28" fmla="*/ 2147483647 w 544"/>
                  <a:gd name="T29" fmla="*/ 2147483647 h 1467"/>
                  <a:gd name="T30" fmla="*/ 2147483647 w 544"/>
                  <a:gd name="T31" fmla="*/ 2147483647 h 1467"/>
                  <a:gd name="T32" fmla="*/ 2147483647 w 544"/>
                  <a:gd name="T33" fmla="*/ 2147483647 h 1467"/>
                  <a:gd name="T34" fmla="*/ 2147483647 w 544"/>
                  <a:gd name="T35" fmla="*/ 2147483647 h 1467"/>
                  <a:gd name="T36" fmla="*/ 2147483647 w 544"/>
                  <a:gd name="T37" fmla="*/ 2147483647 h 1467"/>
                  <a:gd name="T38" fmla="*/ 2147483647 w 544"/>
                  <a:gd name="T39" fmla="*/ 2147483647 h 1467"/>
                  <a:gd name="T40" fmla="*/ 2147483647 w 544"/>
                  <a:gd name="T41" fmla="*/ 2147483647 h 1467"/>
                  <a:gd name="T42" fmla="*/ 2147483647 w 544"/>
                  <a:gd name="T43" fmla="*/ 2147483647 h 1467"/>
                  <a:gd name="T44" fmla="*/ 2147483647 w 544"/>
                  <a:gd name="T45" fmla="*/ 2147483647 h 1467"/>
                  <a:gd name="T46" fmla="*/ 2147483647 w 544"/>
                  <a:gd name="T47" fmla="*/ 2147483647 h 1467"/>
                  <a:gd name="T48" fmla="*/ 2147483647 w 544"/>
                  <a:gd name="T49" fmla="*/ 2147483647 h 1467"/>
                  <a:gd name="T50" fmla="*/ 2147483647 w 544"/>
                  <a:gd name="T51" fmla="*/ 2147483647 h 1467"/>
                  <a:gd name="T52" fmla="*/ 2147483647 w 544"/>
                  <a:gd name="T53" fmla="*/ 2147483647 h 1467"/>
                  <a:gd name="T54" fmla="*/ 2147483647 w 544"/>
                  <a:gd name="T55" fmla="*/ 2147483647 h 1467"/>
                  <a:gd name="T56" fmla="*/ 2147483647 w 544"/>
                  <a:gd name="T57" fmla="*/ 2147483647 h 1467"/>
                  <a:gd name="T58" fmla="*/ 2147483647 w 544"/>
                  <a:gd name="T59" fmla="*/ 2147483647 h 1467"/>
                  <a:gd name="T60" fmla="*/ 2147483647 w 544"/>
                  <a:gd name="T61" fmla="*/ 2147483647 h 1467"/>
                  <a:gd name="T62" fmla="*/ 2147483647 w 544"/>
                  <a:gd name="T63" fmla="*/ 2147483647 h 1467"/>
                  <a:gd name="T64" fmla="*/ 2147483647 w 544"/>
                  <a:gd name="T65" fmla="*/ 2147483647 h 1467"/>
                  <a:gd name="T66" fmla="*/ 2147483647 w 544"/>
                  <a:gd name="T67" fmla="*/ 2147483647 h 1467"/>
                  <a:gd name="T68" fmla="*/ 2147483647 w 544"/>
                  <a:gd name="T69" fmla="*/ 2147483647 h 1467"/>
                  <a:gd name="T70" fmla="*/ 2147483647 w 544"/>
                  <a:gd name="T71" fmla="*/ 2147483647 h 1467"/>
                  <a:gd name="T72" fmla="*/ 2147483647 w 544"/>
                  <a:gd name="T73" fmla="*/ 2147483647 h 1467"/>
                  <a:gd name="T74" fmla="*/ 2147483647 w 544"/>
                  <a:gd name="T75" fmla="*/ 2147483647 h 1467"/>
                  <a:gd name="T76" fmla="*/ 2147483647 w 544"/>
                  <a:gd name="T77" fmla="*/ 2147483647 h 1467"/>
                  <a:gd name="T78" fmla="*/ 2147483647 w 544"/>
                  <a:gd name="T79" fmla="*/ 2147483647 h 1467"/>
                  <a:gd name="T80" fmla="*/ 2147483647 w 544"/>
                  <a:gd name="T81" fmla="*/ 2147483647 h 1467"/>
                  <a:gd name="T82" fmla="*/ 2147483647 w 544"/>
                  <a:gd name="T83" fmla="*/ 2147483647 h 1467"/>
                  <a:gd name="T84" fmla="*/ 2147483647 w 544"/>
                  <a:gd name="T85" fmla="*/ 2147483647 h 1467"/>
                  <a:gd name="T86" fmla="*/ 0 w 544"/>
                  <a:gd name="T87" fmla="*/ 2147483647 h 1467"/>
                  <a:gd name="T88" fmla="*/ 2147483647 w 544"/>
                  <a:gd name="T89" fmla="*/ 2147483647 h 1467"/>
                  <a:gd name="T90" fmla="*/ 2147483647 w 544"/>
                  <a:gd name="T91" fmla="*/ 2147483647 h 1467"/>
                  <a:gd name="T92" fmla="*/ 2147483647 w 544"/>
                  <a:gd name="T93" fmla="*/ 2147483647 h 1467"/>
                  <a:gd name="T94" fmla="*/ 2147483647 w 544"/>
                  <a:gd name="T95" fmla="*/ 2147483647 h 1467"/>
                  <a:gd name="T96" fmla="*/ 2147483647 w 544"/>
                  <a:gd name="T97" fmla="*/ 2147483647 h 1467"/>
                  <a:gd name="T98" fmla="*/ 2147483647 w 544"/>
                  <a:gd name="T99" fmla="*/ 2147483647 h 1467"/>
                  <a:gd name="T100" fmla="*/ 2147483647 w 544"/>
                  <a:gd name="T101" fmla="*/ 2147483647 h 1467"/>
                  <a:gd name="T102" fmla="*/ 2147483647 w 544"/>
                  <a:gd name="T103" fmla="*/ 2147483647 h 14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3E9BC8"/>
              </a:solidFill>
              <a:ln w="19050">
                <a:solidFill>
                  <a:srgbClr val="3E9BC8"/>
                </a:solidFill>
                <a:round/>
                <a:headEnd/>
                <a:tailEnd/>
              </a:ln>
            </p:spPr>
            <p:txBody>
              <a:bodyPr/>
              <a:lstStyle/>
              <a:p>
                <a:endParaRPr lang="it-IT"/>
              </a:p>
            </p:txBody>
          </p:sp>
        </p:grpSp>
      </p:grpSp>
      <p:pic>
        <p:nvPicPr>
          <p:cNvPr id="60" name="Picture 2" descr="H:\CrypTool\RSA-Präsentation\mai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5334000" y="4213225"/>
            <a:ext cx="10715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 descr="H:\CrypTool\RSA-Präsentation\mailverschluessel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5334000" y="4213225"/>
            <a:ext cx="1073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uppieren 35"/>
          <p:cNvGrpSpPr>
            <a:grpSpLocks/>
          </p:cNvGrpSpPr>
          <p:nvPr/>
        </p:nvGrpSpPr>
        <p:grpSpPr bwMode="auto">
          <a:xfrm>
            <a:off x="2865438" y="3925888"/>
            <a:ext cx="873125" cy="796925"/>
            <a:chOff x="6466460" y="4087859"/>
            <a:chExt cx="871998" cy="796217"/>
          </a:xfrm>
        </p:grpSpPr>
        <p:pic>
          <p:nvPicPr>
            <p:cNvPr id="40977" name="Picture 1" descr="c:\Documents and Settings\n6r130\My Documents\CrypTool Miscs\schloss.png"/>
            <p:cNvPicPr>
              <a:picLocks noChangeAspect="1" noChangeArrowheads="1"/>
            </p:cNvPicPr>
            <p:nvPr/>
          </p:nvPicPr>
          <p:blipFill>
            <a:blip r:embed="rId3">
              <a:extLst>
                <a:ext uri="{28A0092B-C50C-407E-A947-70E740481C1C}">
                  <a14:useLocalDpi xmlns:a14="http://schemas.microsoft.com/office/drawing/2010/main" val="0"/>
                </a:ext>
              </a:extLst>
            </a:blip>
            <a:srcRect b="52693"/>
            <a:stretch>
              <a:fillRect/>
            </a:stretch>
          </p:blipFill>
          <p:spPr bwMode="gray">
            <a:xfrm>
              <a:off x="6796207" y="4087859"/>
              <a:ext cx="542251" cy="42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1" descr="c:\Documents and Settings\n6r130\My Documents\CrypTool Miscs\schloss.png"/>
            <p:cNvPicPr>
              <a:picLocks noChangeAspect="1" noChangeArrowheads="1"/>
            </p:cNvPicPr>
            <p:nvPr/>
          </p:nvPicPr>
          <p:blipFill>
            <a:blip r:embed="rId3">
              <a:extLst>
                <a:ext uri="{28A0092B-C50C-407E-A947-70E740481C1C}">
                  <a14:useLocalDpi xmlns:a14="http://schemas.microsoft.com/office/drawing/2010/main" val="0"/>
                </a:ext>
              </a:extLst>
            </a:blip>
            <a:srcRect t="47305"/>
            <a:stretch>
              <a:fillRect/>
            </a:stretch>
          </p:blipFill>
          <p:spPr bwMode="gray">
            <a:xfrm>
              <a:off x="6466460" y="4414893"/>
              <a:ext cx="542251" cy="46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 descr="C:\Documents and Settings\n6r130\FRONT_KEY.png"/>
            <p:cNvPicPr>
              <a:picLocks noChangeAspect="1" noChangeArrowheads="1"/>
            </p:cNvPicPr>
            <p:nvPr/>
          </p:nvPicPr>
          <p:blipFill>
            <a:blip r:embed="rId4">
              <a:lum bright="-20000" contrast="-100000"/>
              <a:extLst>
                <a:ext uri="{28A0092B-C50C-407E-A947-70E740481C1C}">
                  <a14:useLocalDpi xmlns:a14="http://schemas.microsoft.com/office/drawing/2010/main" val="0"/>
                </a:ext>
              </a:extLst>
            </a:blip>
            <a:srcRect b="51990"/>
            <a:stretch>
              <a:fillRect/>
            </a:stretch>
          </p:blipFill>
          <p:spPr bwMode="gray">
            <a:xfrm rot="10800000">
              <a:off x="6661190" y="4552244"/>
              <a:ext cx="167290" cy="20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6" name="Picture 2" descr="C:\Documents and Settings\n6r130\FRONT_KEY.png"/>
          <p:cNvPicPr>
            <a:picLocks noChangeAspect="1" noChangeArrowheads="1"/>
          </p:cNvPicPr>
          <p:nvPr/>
        </p:nvPicPr>
        <p:blipFill>
          <a:blip r:embed="rId7" cstate="print">
            <a:lum bright="2000" contrast="6000"/>
          </a:blip>
          <a:srcRect/>
          <a:stretch>
            <a:fillRect/>
          </a:stretch>
        </p:blipFill>
        <p:spPr bwMode="gray">
          <a:xfrm rot="10800000">
            <a:off x="2998788" y="4405313"/>
            <a:ext cx="266700" cy="666750"/>
          </a:xfrm>
          <a:prstGeom prst="rect">
            <a:avLst/>
          </a:prstGeom>
          <a:noFill/>
          <a:effectLst>
            <a:outerShdw blurRad="63500" sx="102000" sy="102000" algn="ctr" rotWithShape="0">
              <a:prstClr val="black">
                <a:alpha val="40000"/>
              </a:prstClr>
            </a:outerShdw>
          </a:effectLst>
        </p:spPr>
      </p:pic>
      <p:grpSp>
        <p:nvGrpSpPr>
          <p:cNvPr id="67" name="Gruppieren 35"/>
          <p:cNvGrpSpPr>
            <a:grpSpLocks/>
          </p:cNvGrpSpPr>
          <p:nvPr/>
        </p:nvGrpSpPr>
        <p:grpSpPr bwMode="auto">
          <a:xfrm>
            <a:off x="2865438" y="3935413"/>
            <a:ext cx="873125" cy="796925"/>
            <a:chOff x="6466460" y="4087859"/>
            <a:chExt cx="871998" cy="796217"/>
          </a:xfrm>
        </p:grpSpPr>
        <p:pic>
          <p:nvPicPr>
            <p:cNvPr id="40974" name="Picture 1" descr="c:\Documents and Settings\n6r130\My Documents\CrypTool Miscs\schloss.png"/>
            <p:cNvPicPr>
              <a:picLocks noChangeAspect="1" noChangeArrowheads="1"/>
            </p:cNvPicPr>
            <p:nvPr/>
          </p:nvPicPr>
          <p:blipFill>
            <a:blip r:embed="rId3">
              <a:extLst>
                <a:ext uri="{28A0092B-C50C-407E-A947-70E740481C1C}">
                  <a14:useLocalDpi xmlns:a14="http://schemas.microsoft.com/office/drawing/2010/main" val="0"/>
                </a:ext>
              </a:extLst>
            </a:blip>
            <a:srcRect b="52693"/>
            <a:stretch>
              <a:fillRect/>
            </a:stretch>
          </p:blipFill>
          <p:spPr bwMode="gray">
            <a:xfrm>
              <a:off x="6796207" y="4087859"/>
              <a:ext cx="542251" cy="42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 descr="c:\Documents and Settings\n6r130\My Documents\CrypTool Miscs\schloss.png"/>
            <p:cNvPicPr>
              <a:picLocks noChangeAspect="1" noChangeArrowheads="1"/>
            </p:cNvPicPr>
            <p:nvPr/>
          </p:nvPicPr>
          <p:blipFill>
            <a:blip r:embed="rId3">
              <a:extLst>
                <a:ext uri="{28A0092B-C50C-407E-A947-70E740481C1C}">
                  <a14:useLocalDpi xmlns:a14="http://schemas.microsoft.com/office/drawing/2010/main" val="0"/>
                </a:ext>
              </a:extLst>
            </a:blip>
            <a:srcRect t="47305"/>
            <a:stretch>
              <a:fillRect/>
            </a:stretch>
          </p:blipFill>
          <p:spPr bwMode="gray">
            <a:xfrm>
              <a:off x="6466460" y="4414893"/>
              <a:ext cx="542251" cy="46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 descr="C:\Documents and Settings\n6r130\FRONT_KEY.png"/>
            <p:cNvPicPr>
              <a:picLocks noChangeAspect="1" noChangeArrowheads="1"/>
            </p:cNvPicPr>
            <p:nvPr/>
          </p:nvPicPr>
          <p:blipFill>
            <a:blip r:embed="rId4">
              <a:lum bright="-20000" contrast="-100000"/>
              <a:extLst>
                <a:ext uri="{28A0092B-C50C-407E-A947-70E740481C1C}">
                  <a14:useLocalDpi xmlns:a14="http://schemas.microsoft.com/office/drawing/2010/main" val="0"/>
                </a:ext>
              </a:extLst>
            </a:blip>
            <a:srcRect b="51990"/>
            <a:stretch>
              <a:fillRect/>
            </a:stretch>
          </p:blipFill>
          <p:spPr bwMode="gray">
            <a:xfrm rot="10800000">
              <a:off x="6661190" y="4552244"/>
              <a:ext cx="167290" cy="20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 name="Picture 2" descr="H:\CrypTool\RSA-Präsentation\mai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90813" y="4133850"/>
            <a:ext cx="10715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1000"/>
                                        <p:tgtEl>
                                          <p:spTgt spid="67"/>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1000"/>
                                        <p:tgtEl>
                                          <p:spTgt spid="66"/>
                                        </p:tgtEl>
                                      </p:cBhvr>
                                    </p:animEffect>
                                  </p:childTnLst>
                                </p:cTn>
                              </p:par>
                              <p:par>
                                <p:cTn id="14" presetID="64" presetClass="path" presetSubtype="0" fill="hold" nodeType="withEffect">
                                  <p:stCondLst>
                                    <p:cond delay="1900"/>
                                  </p:stCondLst>
                                  <p:childTnLst>
                                    <p:animMotion origin="layout" path="M -1.11111E-6 -4.44444E-6 L -1.11111E-6 -0.03773 " pathEditMode="relative" rAng="0" ptsTypes="AA">
                                      <p:cBhvr>
                                        <p:cTn id="15" dur="1000" fill="hold"/>
                                        <p:tgtEl>
                                          <p:spTgt spid="67"/>
                                        </p:tgtEl>
                                        <p:attrNameLst>
                                          <p:attrName>ppt_x</p:attrName>
                                          <p:attrName>ppt_y</p:attrName>
                                        </p:attrNameLst>
                                      </p:cBhvr>
                                      <p:rCtr x="0" y="-19"/>
                                    </p:animMotion>
                                  </p:childTnLst>
                                </p:cTn>
                              </p:par>
                              <p:par>
                                <p:cTn id="16" presetID="42" presetClass="path" presetSubtype="0" fill="hold" nodeType="withEffect">
                                  <p:stCondLst>
                                    <p:cond delay="1900"/>
                                  </p:stCondLst>
                                  <p:childTnLst>
                                    <p:animMotion origin="layout" path="M -4.72222E-6 -2.22222E-6 L -4.72222E-6 0.03148 " pathEditMode="relative" rAng="0" ptsTypes="AA">
                                      <p:cBhvr>
                                        <p:cTn id="17" dur="1000" fill="hold"/>
                                        <p:tgtEl>
                                          <p:spTgt spid="66"/>
                                        </p:tgtEl>
                                        <p:attrNameLst>
                                          <p:attrName>ppt_x</p:attrName>
                                          <p:attrName>ppt_y</p:attrName>
                                        </p:attrNameLst>
                                      </p:cBhvr>
                                      <p:rCtr x="0" y="16"/>
                                    </p:animMotion>
                                  </p:childTnLst>
                                </p:cTn>
                              </p:par>
                              <p:par>
                                <p:cTn id="18" presetID="10" presetClass="entr" presetSubtype="0" fill="hold" nodeType="withEffect">
                                  <p:stCondLst>
                                    <p:cond delay="19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10" presetClass="entr" presetSubtype="0" fill="hold" nodeType="withEffect">
                                  <p:stCondLst>
                                    <p:cond delay="190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childTnLst>
                                </p:cTn>
                              </p:par>
                              <p:par>
                                <p:cTn id="24" presetID="10" presetClass="entr" presetSubtype="0" fill="hold" nodeType="withEffect">
                                  <p:stCondLst>
                                    <p:cond delay="190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childTnLst>
                                </p:cTn>
                              </p:par>
                              <p:par>
                                <p:cTn id="27" presetID="10" presetClass="entr" presetSubtype="0" fill="hold" nodeType="withEffect">
                                  <p:stCondLst>
                                    <p:cond delay="300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300"/>
                                        <p:tgtEl>
                                          <p:spTgt spid="62"/>
                                        </p:tgtEl>
                                      </p:cBhvr>
                                    </p:animEffect>
                                  </p:childTnLst>
                                </p:cTn>
                              </p:par>
                              <p:par>
                                <p:cTn id="30" presetID="0" presetClass="path" presetSubtype="0" fill="hold" nodeType="withEffect">
                                  <p:stCondLst>
                                    <p:cond delay="3000"/>
                                  </p:stCondLst>
                                  <p:childTnLst>
                                    <p:animMotion origin="layout" path="M -1.11111E-6 -0.0363 C 0.05278 0.01734 0.10695 0.0652 0.1658 0.0763 C 0.22465 0.0874 0.31406 0.03953 0.35313 0.02982 " pathEditMode="relative" rAng="0" ptsTypes="aaa">
                                      <p:cBhvr>
                                        <p:cTn id="31" dur="600" fill="hold"/>
                                        <p:tgtEl>
                                          <p:spTgt spid="62"/>
                                        </p:tgtEl>
                                        <p:attrNameLst>
                                          <p:attrName>ppt_x</p:attrName>
                                          <p:attrName>ppt_y</p:attrName>
                                        </p:attrNameLst>
                                      </p:cBhvr>
                                      <p:rCtr x="177" y="62"/>
                                    </p:animMotion>
                                  </p:childTnLst>
                                </p:cTn>
                              </p:par>
                              <p:par>
                                <p:cTn id="32" presetID="6" presetClass="emph" presetSubtype="0" fill="hold" nodeType="withEffect">
                                  <p:stCondLst>
                                    <p:cond delay="3000"/>
                                  </p:stCondLst>
                                  <p:childTnLst>
                                    <p:animScale>
                                      <p:cBhvr>
                                        <p:cTn id="33" dur="600" fill="hold"/>
                                        <p:tgtEl>
                                          <p:spTgt spid="62"/>
                                        </p:tgtEl>
                                      </p:cBhvr>
                                      <p:by x="60000" y="60000"/>
                                    </p:animScale>
                                  </p:childTnLst>
                                </p:cTn>
                              </p:par>
                              <p:par>
                                <p:cTn id="34" presetID="10" presetClass="entr" presetSubtype="0" fill="hold" nodeType="withEffect">
                                  <p:stCondLst>
                                    <p:cond delay="35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300"/>
                                        <p:tgtEl>
                                          <p:spTgt spid="40"/>
                                        </p:tgtEl>
                                      </p:cBhvr>
                                    </p:animEffect>
                                  </p:childTnLst>
                                </p:cTn>
                              </p:par>
                              <p:par>
                                <p:cTn id="37" presetID="0" presetClass="path" presetSubtype="0" fill="hold" nodeType="withEffect">
                                  <p:stCondLst>
                                    <p:cond delay="3500"/>
                                  </p:stCondLst>
                                  <p:childTnLst>
                                    <p:animMotion origin="layout" path="M -2.77778E-7 -0.03631 C 0.02795 -0.03169 0.11736 -0.01226 0.16823 -0.00856 C 0.2191 -0.00486 0.27674 -0.01295 0.30521 -0.01411 " pathEditMode="relative" rAng="0" ptsTypes="aaa">
                                      <p:cBhvr>
                                        <p:cTn id="38" dur="600" fill="hold"/>
                                        <p:tgtEl>
                                          <p:spTgt spid="40"/>
                                        </p:tgtEl>
                                        <p:attrNameLst>
                                          <p:attrName>ppt_x</p:attrName>
                                          <p:attrName>ppt_y</p:attrName>
                                        </p:attrNameLst>
                                      </p:cBhvr>
                                      <p:rCtr x="153" y="16"/>
                                    </p:animMotion>
                                  </p:childTnLst>
                                </p:cTn>
                              </p:par>
                              <p:par>
                                <p:cTn id="39" presetID="6" presetClass="emph" presetSubtype="0" fill="hold" nodeType="withEffect">
                                  <p:stCondLst>
                                    <p:cond delay="3500"/>
                                  </p:stCondLst>
                                  <p:childTnLst>
                                    <p:animScale>
                                      <p:cBhvr>
                                        <p:cTn id="40" dur="600" fill="hold"/>
                                        <p:tgtEl>
                                          <p:spTgt spid="40"/>
                                        </p:tgtEl>
                                      </p:cBhvr>
                                      <p:by x="50000" y="50000"/>
                                    </p:animScale>
                                  </p:childTnLst>
                                </p:cTn>
                              </p:par>
                              <p:par>
                                <p:cTn id="41" presetID="10" presetClass="entr" presetSubtype="0" fill="hold" nodeType="withEffect">
                                  <p:stCondLst>
                                    <p:cond delay="400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300"/>
                                        <p:tgtEl>
                                          <p:spTgt spid="44"/>
                                        </p:tgtEl>
                                      </p:cBhvr>
                                    </p:animEffect>
                                  </p:childTnLst>
                                </p:cTn>
                              </p:par>
                              <p:par>
                                <p:cTn id="44" presetID="0" presetClass="path" presetSubtype="0" fill="hold" nodeType="withEffect">
                                  <p:stCondLst>
                                    <p:cond delay="4000"/>
                                  </p:stCondLst>
                                  <p:childTnLst>
                                    <p:animMotion origin="layout" path="M -2.77778E-7 -0.03631 C 0.03802 -0.03932 0.16024 -0.05088 0.22847 -0.05412 C 0.2967 -0.05736 0.37153 -0.05551 0.4092 -0.05597 " pathEditMode="relative" rAng="0" ptsTypes="aaa">
                                      <p:cBhvr>
                                        <p:cTn id="45" dur="600" fill="hold"/>
                                        <p:tgtEl>
                                          <p:spTgt spid="44"/>
                                        </p:tgtEl>
                                        <p:attrNameLst>
                                          <p:attrName>ppt_x</p:attrName>
                                          <p:attrName>ppt_y</p:attrName>
                                        </p:attrNameLst>
                                      </p:cBhvr>
                                      <p:rCtr x="205" y="-11"/>
                                    </p:animMotion>
                                  </p:childTnLst>
                                </p:cTn>
                              </p:par>
                              <p:par>
                                <p:cTn id="46" presetID="6" presetClass="emph" presetSubtype="0" fill="hold" nodeType="withEffect">
                                  <p:stCondLst>
                                    <p:cond delay="4000"/>
                                  </p:stCondLst>
                                  <p:childTnLst>
                                    <p:animScale>
                                      <p:cBhvr>
                                        <p:cTn id="47" dur="600" fill="hold"/>
                                        <p:tgtEl>
                                          <p:spTgt spid="44"/>
                                        </p:tgtEl>
                                      </p:cBhvr>
                                      <p:by x="45000" y="45000"/>
                                    </p:animScale>
                                  </p:childTnLst>
                                </p:cTn>
                              </p:par>
                              <p:par>
                                <p:cTn id="48" presetID="10" presetClass="exit" presetSubtype="0" fill="hold" nodeType="withEffect">
                                  <p:stCondLst>
                                    <p:cond delay="0"/>
                                  </p:stCondLst>
                                  <p:childTnLst>
                                    <p:animEffect transition="out" filter="fade">
                                      <p:cBhvr>
                                        <p:cTn id="49" dur="1000"/>
                                        <p:tgtEl>
                                          <p:spTgt spid="67"/>
                                        </p:tgtEl>
                                      </p:cBhvr>
                                    </p:animEffect>
                                    <p:set>
                                      <p:cBhvr>
                                        <p:cTn id="50" dur="1" fill="hold">
                                          <p:stCondLst>
                                            <p:cond delay="999"/>
                                          </p:stCondLst>
                                        </p:cTn>
                                        <p:tgtEl>
                                          <p:spTgt spid="6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1000"/>
                                        <p:tgtEl>
                                          <p:spTgt spid="16"/>
                                        </p:tgtEl>
                                      </p:cBhvr>
                                    </p:animEffect>
                                    <p:set>
                                      <p:cBhvr>
                                        <p:cTn id="53" dur="1" fill="hold">
                                          <p:stCondLst>
                                            <p:cond delay="999"/>
                                          </p:stCondLst>
                                        </p:cTn>
                                        <p:tgtEl>
                                          <p:spTgt spid="16"/>
                                        </p:tgtEl>
                                        <p:attrNameLst>
                                          <p:attrName>style.visibility</p:attrName>
                                        </p:attrNameLst>
                                      </p:cBhvr>
                                      <p:to>
                                        <p:strVal val="hidden"/>
                                      </p:to>
                                    </p:set>
                                  </p:childTnLst>
                                </p:cTn>
                              </p:par>
                              <p:par>
                                <p:cTn id="54" presetID="35" presetClass="path" presetSubtype="0" accel="50000" decel="50000" fill="hold" nodeType="withEffect">
                                  <p:stCondLst>
                                    <p:cond delay="0"/>
                                  </p:stCondLst>
                                  <p:childTnLst>
                                    <p:animMotion origin="layout" path="M -4.72222E-6 0.03148 L -0.06666 -0.01203 " pathEditMode="relative" rAng="0" ptsTypes="AA">
                                      <p:cBhvr>
                                        <p:cTn id="55" dur="1000" fill="hold"/>
                                        <p:tgtEl>
                                          <p:spTgt spid="66"/>
                                        </p:tgtEl>
                                        <p:attrNameLst>
                                          <p:attrName>ppt_x</p:attrName>
                                          <p:attrName>ppt_y</p:attrName>
                                        </p:attrNameLst>
                                      </p:cBhvr>
                                      <p:rCtr x="-33" y="-22"/>
                                    </p:animMotion>
                                  </p:childTnLst>
                                </p:cTn>
                              </p:par>
                              <p:par>
                                <p:cTn id="56" presetID="10" presetClass="exit" presetSubtype="0" fill="hold" nodeType="withEffect">
                                  <p:stCondLst>
                                    <p:cond delay="0"/>
                                  </p:stCondLst>
                                  <p:childTnLst>
                                    <p:animEffect transition="out" filter="fade">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44"/>
                                        </p:tgtEl>
                                      </p:cBhvr>
                                    </p:animEffect>
                                    <p:set>
                                      <p:cBhvr>
                                        <p:cTn id="61" dur="1" fill="hold">
                                          <p:stCondLst>
                                            <p:cond delay="999"/>
                                          </p:stCondLst>
                                        </p:cTn>
                                        <p:tgtEl>
                                          <p:spTgt spid="4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40"/>
                                        </p:tgtEl>
                                      </p:cBhvr>
                                    </p:animEffect>
                                    <p:set>
                                      <p:cBhvr>
                                        <p:cTn id="64" dur="1" fill="hold">
                                          <p:stCondLst>
                                            <p:cond delay="999"/>
                                          </p:stCondLst>
                                        </p:cTn>
                                        <p:tgtEl>
                                          <p:spTgt spid="40"/>
                                        </p:tgtEl>
                                        <p:attrNameLst>
                                          <p:attrName>style.visibility</p:attrName>
                                        </p:attrNameLst>
                                      </p:cBhvr>
                                      <p:to>
                                        <p:strVal val="hidden"/>
                                      </p:to>
                                    </p:set>
                                  </p:childTnLst>
                                </p:cTn>
                              </p:par>
                            </p:childTnLst>
                          </p:cTn>
                        </p:par>
                        <p:par>
                          <p:cTn id="65" fill="hold" nodeType="afterGroup">
                            <p:stCondLst>
                              <p:cond delay="4600"/>
                            </p:stCondLst>
                            <p:childTnLst>
                              <p:par>
                                <p:cTn id="66" presetID="10" presetClass="entr" presetSubtype="0"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6" presetClass="emph" presetSubtype="0" fill="hold" nodeType="withEffect">
                                  <p:stCondLst>
                                    <p:cond delay="500"/>
                                  </p:stCondLst>
                                  <p:childTnLst>
                                    <p:animScale>
                                      <p:cBhvr>
                                        <p:cTn id="70" dur="500" fill="hold"/>
                                        <p:tgtEl>
                                          <p:spTgt spid="62"/>
                                        </p:tgtEl>
                                      </p:cBhvr>
                                      <p:by x="60000" y="60000"/>
                                    </p:animScale>
                                  </p:childTnLst>
                                </p:cTn>
                              </p:par>
                              <p:par>
                                <p:cTn id="71" presetID="35" presetClass="path" presetSubtype="0" fill="hold" nodeType="withEffect">
                                  <p:stCondLst>
                                    <p:cond delay="500"/>
                                  </p:stCondLst>
                                  <p:childTnLst>
                                    <p:animMotion origin="layout" path="M 0.35313 0.02986 L 0.28247 0.05393 " pathEditMode="relative" rAng="0" ptsTypes="AA">
                                      <p:cBhvr>
                                        <p:cTn id="72" dur="500" fill="hold"/>
                                        <p:tgtEl>
                                          <p:spTgt spid="62"/>
                                        </p:tgtEl>
                                        <p:attrNameLst>
                                          <p:attrName>ppt_x</p:attrName>
                                          <p:attrName>ppt_y</p:attrName>
                                        </p:attrNameLst>
                                      </p:cBhvr>
                                      <p:rCtr x="-35" y="12"/>
                                    </p:animMotion>
                                  </p:childTnLst>
                                </p:cTn>
                              </p:par>
                              <p:par>
                                <p:cTn id="73" presetID="10" presetClass="exit" presetSubtype="0" fill="hold" nodeType="withEffect">
                                  <p:stCondLst>
                                    <p:cond delay="900"/>
                                  </p:stCondLst>
                                  <p:childTnLst>
                                    <p:animEffect transition="out" filter="fade">
                                      <p:cBhvr>
                                        <p:cTn id="74" dur="100"/>
                                        <p:tgtEl>
                                          <p:spTgt spid="62"/>
                                        </p:tgtEl>
                                      </p:cBhvr>
                                    </p:animEffect>
                                    <p:set>
                                      <p:cBhvr>
                                        <p:cTn id="75" dur="1" fill="hold">
                                          <p:stCondLst>
                                            <p:cond delay="99"/>
                                          </p:stCondLst>
                                        </p:cTn>
                                        <p:tgtEl>
                                          <p:spTgt spid="62"/>
                                        </p:tgtEl>
                                        <p:attrNameLst>
                                          <p:attrName>style.visibility</p:attrName>
                                        </p:attrNameLst>
                                      </p:cBhvr>
                                      <p:to>
                                        <p:strVal val="hidden"/>
                                      </p:to>
                                    </p:set>
                                  </p:childTnLst>
                                </p:cTn>
                              </p:par>
                              <p:par>
                                <p:cTn id="76" presetID="10" presetClass="entr" presetSubtype="0" fill="hold" nodeType="withEffect">
                                  <p:stCondLst>
                                    <p:cond delay="80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par>
                                <p:cTn id="79" presetID="10" presetClass="exit" presetSubtype="0" fill="hold" nodeType="withEffect">
                                  <p:stCondLst>
                                    <p:cond delay="0"/>
                                  </p:stCondLst>
                                  <p:childTnLst>
                                    <p:animEffect transition="out" filter="fade">
                                      <p:cBhvr>
                                        <p:cTn id="80" dur="500"/>
                                        <p:tgtEl>
                                          <p:spTgt spid="60"/>
                                        </p:tgtEl>
                                      </p:cBhvr>
                                    </p:animEffect>
                                    <p:set>
                                      <p:cBhvr>
                                        <p:cTn id="81" dur="1" fill="hold">
                                          <p:stCondLst>
                                            <p:cond delay="499"/>
                                          </p:stCondLst>
                                        </p:cTn>
                                        <p:tgtEl>
                                          <p:spTgt spid="60"/>
                                        </p:tgtEl>
                                        <p:attrNameLst>
                                          <p:attrName>style.visibility</p:attrName>
                                        </p:attrNameLst>
                                      </p:cBhvr>
                                      <p:to>
                                        <p:strVal val="hidden"/>
                                      </p:to>
                                    </p:set>
                                  </p:childTnLst>
                                </p:cTn>
                              </p:par>
                            </p:childTnLst>
                          </p:cTn>
                        </p:par>
                        <p:par>
                          <p:cTn id="82" fill="hold" nodeType="afterGroup">
                            <p:stCondLst>
                              <p:cond delay="5900"/>
                            </p:stCondLst>
                            <p:childTnLst>
                              <p:par>
                                <p:cTn id="83" presetID="35" presetClass="path" presetSubtype="0" decel="50000" fill="hold" nodeType="afterEffect">
                                  <p:stCondLst>
                                    <p:cond delay="0"/>
                                  </p:stCondLst>
                                  <p:childTnLst>
                                    <p:animMotion origin="layout" path="M 3.33333E-6 -2.22222E-6 L -0.26424 -2.22222E-6 " pathEditMode="relative" rAng="0" ptsTypes="AA">
                                      <p:cBhvr>
                                        <p:cTn id="84" dur="1000" fill="hold"/>
                                        <p:tgtEl>
                                          <p:spTgt spid="61"/>
                                        </p:tgtEl>
                                        <p:attrNameLst>
                                          <p:attrName>ppt_x</p:attrName>
                                          <p:attrName>ppt_y</p:attrName>
                                        </p:attrNameLst>
                                      </p:cBhvr>
                                      <p:rCtr x="-132" y="0"/>
                                    </p:animMotion>
                                  </p:childTnLst>
                                </p:cTn>
                              </p:par>
                              <p:par>
                                <p:cTn id="85" presetID="63" presetClass="path" presetSubtype="0" fill="hold" nodeType="withEffect">
                                  <p:stCondLst>
                                    <p:cond delay="1500"/>
                                  </p:stCondLst>
                                  <p:childTnLst>
                                    <p:animMotion origin="layout" path="M -0.06666 -0.01203 L 0.02935 0.00764 " pathEditMode="relative" rAng="0" ptsTypes="AA">
                                      <p:cBhvr>
                                        <p:cTn id="86" dur="1000" fill="hold"/>
                                        <p:tgtEl>
                                          <p:spTgt spid="66"/>
                                        </p:tgtEl>
                                        <p:attrNameLst>
                                          <p:attrName>ppt_x</p:attrName>
                                          <p:attrName>ppt_y</p:attrName>
                                        </p:attrNameLst>
                                      </p:cBhvr>
                                      <p:rCtr x="48" y="10"/>
                                    </p:animMotion>
                                  </p:childTnLst>
                                </p:cTn>
                              </p:par>
                              <p:par>
                                <p:cTn id="87" presetID="6" presetClass="emph" presetSubtype="0" fill="hold" nodeType="withEffect">
                                  <p:stCondLst>
                                    <p:cond delay="1500"/>
                                  </p:stCondLst>
                                  <p:childTnLst>
                                    <p:animScale>
                                      <p:cBhvr>
                                        <p:cTn id="88" dur="1000" fill="hold"/>
                                        <p:tgtEl>
                                          <p:spTgt spid="66"/>
                                        </p:tgtEl>
                                      </p:cBhvr>
                                      <p:by x="50000" y="50000"/>
                                    </p:animScale>
                                  </p:childTnLst>
                                </p:cTn>
                              </p:par>
                              <p:par>
                                <p:cTn id="89" presetID="10" presetClass="exit" presetSubtype="0" fill="hold" nodeType="withEffect">
                                  <p:stCondLst>
                                    <p:cond delay="2100"/>
                                  </p:stCondLst>
                                  <p:childTnLst>
                                    <p:animEffect transition="out" filter="fade">
                                      <p:cBhvr>
                                        <p:cTn id="90" dur="400"/>
                                        <p:tgtEl>
                                          <p:spTgt spid="66"/>
                                        </p:tgtEl>
                                      </p:cBhvr>
                                    </p:animEffect>
                                    <p:set>
                                      <p:cBhvr>
                                        <p:cTn id="91" dur="1" fill="hold">
                                          <p:stCondLst>
                                            <p:cond delay="399"/>
                                          </p:stCondLst>
                                        </p:cTn>
                                        <p:tgtEl>
                                          <p:spTgt spid="66"/>
                                        </p:tgtEl>
                                        <p:attrNameLst>
                                          <p:attrName>style.visibility</p:attrName>
                                        </p:attrNameLst>
                                      </p:cBhvr>
                                      <p:to>
                                        <p:strVal val="hidden"/>
                                      </p:to>
                                    </p:set>
                                  </p:childTnLst>
                                </p:cTn>
                              </p:par>
                              <p:par>
                                <p:cTn id="92" presetID="10" presetClass="entr" presetSubtype="0" fill="hold" nodeType="withEffect">
                                  <p:stCondLst>
                                    <p:cond delay="250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childTnLst>
                          </p:cTn>
                        </p:par>
                        <p:par>
                          <p:cTn id="95" fill="hold" nodeType="afterGroup">
                            <p:stCondLst>
                              <p:cond delay="8900"/>
                            </p:stCondLst>
                            <p:childTnLst>
                              <p:par>
                                <p:cTn id="96" presetID="10" presetClass="exit" presetSubtype="0" fill="hold" nodeType="afterEffect">
                                  <p:stCondLst>
                                    <p:cond delay="0"/>
                                  </p:stCondLst>
                                  <p:childTnLst>
                                    <p:animEffect transition="out" filter="fade">
                                      <p:cBhvr>
                                        <p:cTn id="97" dur="500"/>
                                        <p:tgtEl>
                                          <p:spTgt spid="61"/>
                                        </p:tgtEl>
                                      </p:cBhvr>
                                    </p:animEffect>
                                    <p:set>
                                      <p:cBhvr>
                                        <p:cTn id="98"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Steganografia</a:t>
            </a:r>
            <a:endParaRPr lang="it-IT" dirty="0"/>
          </a:p>
        </p:txBody>
      </p:sp>
      <p:sp>
        <p:nvSpPr>
          <p:cNvPr id="3" name="Segnaposto contenuto 2"/>
          <p:cNvSpPr>
            <a:spLocks noGrp="1"/>
          </p:cNvSpPr>
          <p:nvPr>
            <p:ph idx="1"/>
          </p:nvPr>
        </p:nvSpPr>
        <p:spPr/>
        <p:txBody>
          <a:bodyPr>
            <a:noAutofit/>
          </a:bodyPr>
          <a:lstStyle/>
          <a:p>
            <a:r>
              <a:rPr lang="it-IT" sz="1400" dirty="0">
                <a:latin typeface="Century Gothic" charset="0"/>
              </a:rPr>
              <a:t>Il termine steganografia è composto dalle parole greche </a:t>
            </a:r>
            <a:r>
              <a:rPr lang="it-IT" sz="1400" dirty="0" err="1">
                <a:latin typeface="Century Gothic" charset="0"/>
              </a:rPr>
              <a:t>στεγ</a:t>
            </a:r>
            <a:r>
              <a:rPr lang="it-IT" sz="1400" dirty="0">
                <a:latin typeface="Century Gothic" charset="0"/>
              </a:rPr>
              <a:t>α</a:t>
            </a:r>
            <a:r>
              <a:rPr lang="it-IT" sz="1400" dirty="0" err="1">
                <a:latin typeface="Century Gothic" charset="0"/>
              </a:rPr>
              <a:t>νός</a:t>
            </a:r>
            <a:r>
              <a:rPr lang="it-IT" sz="1400" dirty="0">
                <a:latin typeface="Century Gothic" charset="0"/>
              </a:rPr>
              <a:t> (nascosto) e </a:t>
            </a:r>
            <a:r>
              <a:rPr lang="it-IT" sz="1400" dirty="0" err="1">
                <a:latin typeface="Century Gothic" charset="0"/>
              </a:rPr>
              <a:t>γρ</a:t>
            </a:r>
            <a:r>
              <a:rPr lang="it-IT" sz="1400" dirty="0">
                <a:latin typeface="Century Gothic" charset="0"/>
              </a:rPr>
              <a:t>α</a:t>
            </a:r>
            <a:r>
              <a:rPr lang="it-IT" sz="1400" dirty="0" err="1">
                <a:latin typeface="Century Gothic" charset="0"/>
              </a:rPr>
              <a:t>φί</a:t>
            </a:r>
            <a:r>
              <a:rPr lang="it-IT" sz="1400" dirty="0">
                <a:latin typeface="Century Gothic" charset="0"/>
              </a:rPr>
              <a:t>α (scrittura) e individua una tecnica risalente all'antica Grecia che si prefigge di nascondere la comunicazione tra due interlocutori.</a:t>
            </a:r>
          </a:p>
          <a:p>
            <a:r>
              <a:rPr lang="it-IT" sz="1400" dirty="0">
                <a:latin typeface="Century Gothic" charset="0"/>
              </a:rPr>
              <a:t>La steganografia si pone come obiettivo di mantenere nascosta l'esistenza di dati.</a:t>
            </a:r>
          </a:p>
          <a:p>
            <a:r>
              <a:rPr lang="it-IT" sz="1400" dirty="0">
                <a:latin typeface="Century Gothic" charset="0"/>
              </a:rPr>
              <a:t>Un esempio: LSB (</a:t>
            </a:r>
            <a:r>
              <a:rPr lang="it-IT" sz="1400" dirty="0" err="1">
                <a:latin typeface="Century Gothic" charset="0"/>
              </a:rPr>
              <a:t>least</a:t>
            </a:r>
            <a:r>
              <a:rPr lang="it-IT" sz="1400" dirty="0">
                <a:latin typeface="Century Gothic" charset="0"/>
              </a:rPr>
              <a:t> </a:t>
            </a:r>
            <a:r>
              <a:rPr lang="it-IT" sz="1400" dirty="0" err="1">
                <a:latin typeface="Century Gothic" charset="0"/>
              </a:rPr>
              <a:t>significant</a:t>
            </a:r>
            <a:r>
              <a:rPr lang="it-IT" sz="1400" dirty="0">
                <a:latin typeface="Century Gothic" charset="0"/>
              </a:rPr>
              <a:t> bit, bit meno significativo) è la tipologia di steganografia più diffusa. Si basa sulla teoria secondo la quale l'aspetto di un'immagine digitale ad alta definizione non cambia se i colori vengono modificati in modo impercettibile.</a:t>
            </a:r>
          </a:p>
          <a:p>
            <a:r>
              <a:rPr lang="it-IT" sz="1400" dirty="0">
                <a:latin typeface="Century Gothic" charset="0"/>
              </a:rPr>
              <a:t>Ogni pixel è rappresentato da un colore differente, cambiando il bit meno significativo di ogni pixel, il singolo colore non risulterà variato e il contenuto dell'immagine sarà preservato.</a:t>
            </a:r>
          </a:p>
          <a:p>
            <a:r>
              <a:rPr lang="it-IT" sz="1400" dirty="0">
                <a:latin typeface="Century Gothic" charset="0"/>
              </a:rPr>
              <a:t>L’insieme dei bit meno significativi di ogni pixel rappresenta il messaggio che si vuole mantenere nascosto.</a:t>
            </a:r>
          </a:p>
          <a:p>
            <a:pPr algn="r">
              <a:buNone/>
            </a:pPr>
            <a:r>
              <a:rPr lang="it-IT" sz="1100" i="1" dirty="0" smtClean="0">
                <a:latin typeface="Century Gothic" charset="0"/>
              </a:rPr>
              <a:t>Wikipedia</a:t>
            </a:r>
            <a:endParaRPr lang="it-IT" sz="1400" i="1" dirty="0">
              <a:latin typeface="Century Gothic" charset="0"/>
            </a:endParaRPr>
          </a:p>
        </p:txBody>
      </p:sp>
    </p:spTree>
    <p:extLst>
      <p:ext uri="{BB962C8B-B14F-4D97-AF65-F5344CB8AC3E}">
        <p14:creationId xmlns:p14="http://schemas.microsoft.com/office/powerpoint/2010/main" val="2906978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3600" dirty="0" smtClean="0">
                <a:cs typeface="+mj-cs"/>
              </a:rPr>
              <a:t>Sicurezza del mittente </a:t>
            </a:r>
            <a:br>
              <a:rPr lang="it-IT" sz="3600" dirty="0" smtClean="0">
                <a:cs typeface="+mj-cs"/>
              </a:rPr>
            </a:br>
            <a:r>
              <a:rPr lang="it-IT" sz="3600" dirty="0" smtClean="0">
                <a:cs typeface="+mj-cs"/>
              </a:rPr>
              <a:t>e del destinatario</a:t>
            </a:r>
            <a:endParaRPr lang="it-IT" sz="3600" dirty="0">
              <a:cs typeface="+mj-cs"/>
            </a:endParaRPr>
          </a:p>
        </p:txBody>
      </p:sp>
      <p:pic>
        <p:nvPicPr>
          <p:cNvPr id="41986"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l="-23042" r="-23042"/>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cs typeface="+mj-cs"/>
              </a:rPr>
              <a:t>1977 RSA</a:t>
            </a:r>
            <a:endParaRPr lang="it-IT" dirty="0">
              <a:cs typeface="+mj-cs"/>
            </a:endParaRPr>
          </a:p>
        </p:txBody>
      </p:sp>
      <p:sp>
        <p:nvSpPr>
          <p:cNvPr id="43010" name="Segnaposto contenuto 2"/>
          <p:cNvSpPr>
            <a:spLocks noGrp="1"/>
          </p:cNvSpPr>
          <p:nvPr>
            <p:ph idx="1"/>
          </p:nvPr>
        </p:nvSpPr>
        <p:spPr/>
        <p:txBody>
          <a:bodyPr>
            <a:normAutofit fontScale="92500" lnSpcReduction="20000"/>
          </a:bodyPr>
          <a:lstStyle/>
          <a:p>
            <a:pPr eaLnBrk="1" hangingPunct="1"/>
            <a:r>
              <a:rPr lang="it-IT" sz="1600">
                <a:latin typeface="Century Gothic" charset="0"/>
              </a:rPr>
              <a:t>L'algoritmo a </a:t>
            </a:r>
            <a:r>
              <a:rPr lang="it-IT" sz="1600" b="1">
                <a:latin typeface="Century Gothic" charset="0"/>
              </a:rPr>
              <a:t>chiave asimmetrica </a:t>
            </a:r>
            <a:r>
              <a:rPr lang="it-IT" sz="1600">
                <a:latin typeface="Century Gothic" charset="0"/>
              </a:rPr>
              <a:t>è stato pubblicamente descritto nel 1977 da Ron </a:t>
            </a:r>
            <a:r>
              <a:rPr lang="it-IT" sz="1600" b="1">
                <a:latin typeface="Century Gothic" charset="0"/>
              </a:rPr>
              <a:t>Rivest</a:t>
            </a:r>
            <a:r>
              <a:rPr lang="it-IT" sz="1600">
                <a:latin typeface="Century Gothic" charset="0"/>
              </a:rPr>
              <a:t>, Adi </a:t>
            </a:r>
            <a:r>
              <a:rPr lang="it-IT" sz="1600" b="1">
                <a:latin typeface="Century Gothic" charset="0"/>
              </a:rPr>
              <a:t>Shamir</a:t>
            </a:r>
            <a:r>
              <a:rPr lang="it-IT" sz="1600">
                <a:latin typeface="Century Gothic" charset="0"/>
              </a:rPr>
              <a:t> e Leonard </a:t>
            </a:r>
            <a:r>
              <a:rPr lang="it-IT" sz="1600" b="1">
                <a:latin typeface="Century Gothic" charset="0"/>
              </a:rPr>
              <a:t>Adleman</a:t>
            </a:r>
            <a:r>
              <a:rPr lang="it-IT" sz="1600">
                <a:latin typeface="Century Gothic" charset="0"/>
              </a:rPr>
              <a:t> al </a:t>
            </a:r>
            <a:r>
              <a:rPr lang="it-IT" sz="1600" b="1">
                <a:latin typeface="Century Gothic" charset="0"/>
              </a:rPr>
              <a:t>M</a:t>
            </a:r>
            <a:r>
              <a:rPr lang="it-IT" sz="1600">
                <a:latin typeface="Century Gothic" charset="0"/>
              </a:rPr>
              <a:t>assachusetts </a:t>
            </a:r>
            <a:r>
              <a:rPr lang="it-IT" sz="1600" b="1">
                <a:latin typeface="Century Gothic" charset="0"/>
              </a:rPr>
              <a:t>I</a:t>
            </a:r>
            <a:r>
              <a:rPr lang="it-IT" sz="1600">
                <a:latin typeface="Century Gothic" charset="0"/>
              </a:rPr>
              <a:t>nstitute of </a:t>
            </a:r>
            <a:r>
              <a:rPr lang="it-IT" sz="1600" b="1">
                <a:latin typeface="Century Gothic" charset="0"/>
              </a:rPr>
              <a:t>T</a:t>
            </a:r>
            <a:r>
              <a:rPr lang="it-IT" sz="1600">
                <a:latin typeface="Century Gothic" charset="0"/>
              </a:rPr>
              <a:t>echnology. La sigla RSA deriva dalle iniziali dei cognomi dei tre creatori.</a:t>
            </a:r>
          </a:p>
          <a:p>
            <a:pPr eaLnBrk="1" hangingPunct="1"/>
            <a:r>
              <a:rPr lang="it-IT" sz="1600">
                <a:latin typeface="Century Gothic" charset="0"/>
              </a:rPr>
              <a:t>L’algoritmo è basato su particolari proprietà formali dei numeri primi con alcune centinaia di cifre. </a:t>
            </a:r>
          </a:p>
          <a:p>
            <a:pPr eaLnBrk="1" hangingPunct="1"/>
            <a:r>
              <a:rPr lang="it-IT" sz="1600">
                <a:latin typeface="Century Gothic" charset="0"/>
              </a:rPr>
              <a:t>Non è sicuro da un punto di vista matematico teorico, in quanto esiste la possibilità che tramite la conoscenza della chiave pubblica si possa decrittare un messaggio, ma l'enorme mole di calcoli e l'enorme dispendio in termini di tempo necessario per trovare la soluzione, fa di questo algoritmo un sistema di affidabilità pressoché assoluta.</a:t>
            </a:r>
          </a:p>
          <a:p>
            <a:pPr eaLnBrk="1" hangingPunct="1"/>
            <a:r>
              <a:rPr lang="it-IT" sz="1600">
                <a:latin typeface="Century Gothic" charset="0"/>
              </a:rPr>
              <a:t>Una variante del sistema RSA è utilizzato nel pacchetto di crittografia Pretty Good Privacy (PGP). </a:t>
            </a:r>
          </a:p>
          <a:p>
            <a:pPr eaLnBrk="1" hangingPunct="1"/>
            <a:r>
              <a:rPr lang="it-IT" sz="1600">
                <a:latin typeface="Century Gothic" charset="0"/>
              </a:rPr>
              <a:t>L'algoritmo RSA costituisce la base dei sistemi crittografici su cui si fondano i sistemi di sicurezza informatici utilizzati sulla rete Internet per autentificare gli utenti.</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4400" dirty="0" smtClean="0">
                <a:cs typeface="+mj-cs"/>
              </a:rPr>
              <a:t>RSA Funzionamento </a:t>
            </a:r>
            <a:r>
              <a:rPr lang="it-IT" sz="3600" dirty="0" smtClean="0">
                <a:cs typeface="+mj-cs"/>
              </a:rPr>
              <a:t>(semplificato)</a:t>
            </a:r>
            <a:endParaRPr lang="it-IT" sz="3600" dirty="0">
              <a:cs typeface="+mj-cs"/>
            </a:endParaRPr>
          </a:p>
        </p:txBody>
      </p:sp>
      <p:sp>
        <p:nvSpPr>
          <p:cNvPr id="44034" name="Segnaposto contenuto 2"/>
          <p:cNvSpPr>
            <a:spLocks noGrp="1"/>
          </p:cNvSpPr>
          <p:nvPr>
            <p:ph idx="1"/>
          </p:nvPr>
        </p:nvSpPr>
        <p:spPr/>
        <p:txBody>
          <a:bodyPr>
            <a:normAutofit fontScale="77500" lnSpcReduction="20000"/>
          </a:bodyPr>
          <a:lstStyle/>
          <a:p>
            <a:pPr eaLnBrk="1" hangingPunct="1"/>
            <a:r>
              <a:rPr lang="it-IT" sz="1600">
                <a:latin typeface="Century Gothic" charset="0"/>
              </a:rPr>
              <a:t>A deve spedire un messaggio segreto a B. </a:t>
            </a:r>
          </a:p>
          <a:p>
            <a:pPr eaLnBrk="1" hangingPunct="1"/>
            <a:r>
              <a:rPr lang="it-IT" sz="1600">
                <a:latin typeface="Century Gothic" charset="0"/>
              </a:rPr>
              <a:t>B sceglie due numeri primi molto grandi (per esempio da 300 cifre) e li moltiplica con il suo computer (impiegando meno di un secondo).</a:t>
            </a:r>
          </a:p>
          <a:p>
            <a:pPr eaLnBrk="1" hangingPunct="1"/>
            <a:r>
              <a:rPr lang="it-IT" sz="1600">
                <a:latin typeface="Century Gothic" charset="0"/>
              </a:rPr>
              <a:t>B invia il numero che ha ottenuto ad A. </a:t>
            </a:r>
            <a:r>
              <a:rPr lang="it-IT" sz="1600" i="1">
                <a:latin typeface="Century Gothic" charset="0"/>
              </a:rPr>
              <a:t>Chiunque può vedere questo numero.</a:t>
            </a:r>
          </a:p>
          <a:p>
            <a:pPr eaLnBrk="1" hangingPunct="1"/>
            <a:r>
              <a:rPr lang="it-IT" sz="1600">
                <a:latin typeface="Century Gothic" charset="0"/>
              </a:rPr>
              <a:t>A usa questo numero per cifrare il messaggio</a:t>
            </a:r>
          </a:p>
          <a:p>
            <a:pPr eaLnBrk="1" hangingPunct="1"/>
            <a:r>
              <a:rPr lang="it-IT" sz="1600">
                <a:latin typeface="Century Gothic" charset="0"/>
              </a:rPr>
              <a:t>A manda il messaggio cifrato a B, </a:t>
            </a:r>
            <a:r>
              <a:rPr lang="it-IT" sz="1600" i="1">
                <a:latin typeface="Century Gothic" charset="0"/>
              </a:rPr>
              <a:t>chiunque può vederlo ma non decifrarlo</a:t>
            </a:r>
          </a:p>
          <a:p>
            <a:pPr eaLnBrk="1" hangingPunct="1"/>
            <a:r>
              <a:rPr lang="it-IT" sz="1600">
                <a:latin typeface="Century Gothic" charset="0"/>
              </a:rPr>
              <a:t>B riceve il messaggio e utilizzando i due fattori primi che solo lui conosce lo decifra.</a:t>
            </a:r>
          </a:p>
          <a:p>
            <a:pPr eaLnBrk="1" hangingPunct="1"/>
            <a:r>
              <a:rPr lang="it-IT" sz="1600">
                <a:latin typeface="Century Gothic" charset="0"/>
              </a:rPr>
              <a:t>A e B hanno impiegato pochi secondi a cifrare e decifrare, ma chiunque avesse intercettato le loro comunicazioni impiegherebbe troppo tempo per scoprire i due fattori primi, con cui si può decifrare il messaggio.</a:t>
            </a:r>
          </a:p>
          <a:p>
            <a:pPr eaLnBrk="1" hangingPunct="1"/>
            <a:r>
              <a:rPr lang="it-IT" sz="1600">
                <a:latin typeface="Century Gothic" charset="0"/>
              </a:rPr>
              <a:t>In realtà A e B si scambieranno con questo sistema una chiave segreta (che non occupa molto spazio), che poi useranno per comunicare tra loro usando un sistema a crittografia simmetrica, più semplice e veloce.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Sicurezza di RSA</a:t>
            </a:r>
            <a:endParaRPr lang="it-IT" dirty="0"/>
          </a:p>
        </p:txBody>
      </p:sp>
      <p:sp>
        <p:nvSpPr>
          <p:cNvPr id="45058" name="Segnaposto contenuto 2"/>
          <p:cNvSpPr>
            <a:spLocks noGrp="1"/>
          </p:cNvSpPr>
          <p:nvPr>
            <p:ph idx="1"/>
          </p:nvPr>
        </p:nvSpPr>
        <p:spPr/>
        <p:txBody>
          <a:bodyPr/>
          <a:lstStyle/>
          <a:p>
            <a:r>
              <a:rPr lang="it-IT">
                <a:latin typeface="Century Gothic" charset="0"/>
              </a:rPr>
              <a:t>Per quanto riguarda l’algoritmo RSA l’attacco a forza bruta (ovvero ottenere i due numeri primi usati per creare la chiave pubblica), è una procedura lentissima. </a:t>
            </a:r>
          </a:p>
          <a:p>
            <a:r>
              <a:rPr lang="it-IT">
                <a:latin typeface="Century Gothic" charset="0"/>
              </a:rPr>
              <a:t>L’attacco più veloce è durato 5 mesi utilizzando 80 processori da 2,2GHz</a:t>
            </a:r>
          </a:p>
          <a:p>
            <a:r>
              <a:rPr lang="it-IT">
                <a:latin typeface="Century Gothic" charset="0"/>
              </a:rPr>
              <a:t>Questi dati consentono di dire che l’algoritmo è sufficientemente sicuro.</a:t>
            </a:r>
          </a:p>
          <a:p>
            <a:endParaRPr lang="it-IT">
              <a:latin typeface="Century Gothic"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pPr>
              <a:defRPr/>
            </a:pPr>
            <a:r>
              <a:rPr lang="it-IT" dirty="0" smtClean="0"/>
              <a:t>Sicurezza</a:t>
            </a:r>
            <a:endParaRPr lang="it-IT" dirty="0"/>
          </a:p>
        </p:txBody>
      </p:sp>
      <p:sp>
        <p:nvSpPr>
          <p:cNvPr id="2" name="Sottotitolo 1"/>
          <p:cNvSpPr>
            <a:spLocks noGrp="1"/>
          </p:cNvSpPr>
          <p:nvPr>
            <p:ph type="subTitle" idx="1"/>
          </p:nvPr>
        </p:nvSpPr>
        <p:spPr/>
        <p:txBody>
          <a:bodyPr/>
          <a:lstStyle/>
          <a:p>
            <a:r>
              <a:rPr lang="it-IT" dirty="0"/>
              <a:t>nel mondo internet</a:t>
            </a:r>
          </a:p>
          <a:p>
            <a:endParaRPr lang="it-IT"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eaLnBrk="1" hangingPunct="1">
              <a:defRPr/>
            </a:pPr>
            <a:r>
              <a:rPr lang="it-IT" sz="4400" dirty="0" smtClean="0">
                <a:cs typeface="+mj-cs"/>
              </a:rPr>
              <a:t>1994 - SSL (</a:t>
            </a:r>
            <a:r>
              <a:rPr lang="it-IT" sz="4400" dirty="0" err="1" smtClean="0">
                <a:cs typeface="+mj-cs"/>
              </a:rPr>
              <a:t>Secure</a:t>
            </a:r>
            <a:r>
              <a:rPr lang="it-IT" sz="4400" dirty="0" smtClean="0">
                <a:cs typeface="+mj-cs"/>
              </a:rPr>
              <a:t> </a:t>
            </a:r>
            <a:r>
              <a:rPr lang="it-IT" sz="4400" dirty="0" err="1" smtClean="0">
                <a:cs typeface="+mj-cs"/>
              </a:rPr>
              <a:t>Socket</a:t>
            </a:r>
            <a:r>
              <a:rPr lang="it-IT" sz="4400" dirty="0" smtClean="0">
                <a:cs typeface="+mj-cs"/>
              </a:rPr>
              <a:t> </a:t>
            </a:r>
            <a:r>
              <a:rPr lang="it-IT" sz="4400" dirty="0" err="1" smtClean="0">
                <a:cs typeface="+mj-cs"/>
              </a:rPr>
              <a:t>Layer</a:t>
            </a:r>
            <a:r>
              <a:rPr lang="it-IT" sz="4400" dirty="0" smtClean="0">
                <a:cs typeface="+mj-cs"/>
              </a:rPr>
              <a:t>)</a:t>
            </a:r>
            <a:endParaRPr lang="it-IT" sz="4400" dirty="0">
              <a:cs typeface="+mj-cs"/>
            </a:endParaRPr>
          </a:p>
        </p:txBody>
      </p:sp>
      <p:sp>
        <p:nvSpPr>
          <p:cNvPr id="47106" name="Segnaposto contenuto 4"/>
          <p:cNvSpPr>
            <a:spLocks noGrp="1"/>
          </p:cNvSpPr>
          <p:nvPr>
            <p:ph idx="1"/>
          </p:nvPr>
        </p:nvSpPr>
        <p:spPr/>
        <p:txBody>
          <a:bodyPr>
            <a:normAutofit/>
          </a:bodyPr>
          <a:lstStyle/>
          <a:p>
            <a:pPr eaLnBrk="1" hangingPunct="1"/>
            <a:r>
              <a:rPr lang="it-IT" sz="1600" dirty="0" err="1">
                <a:latin typeface="Century Gothic" charset="0"/>
              </a:rPr>
              <a:t>Transport</a:t>
            </a:r>
            <a:r>
              <a:rPr lang="it-IT" sz="1600" dirty="0">
                <a:latin typeface="Century Gothic" charset="0"/>
              </a:rPr>
              <a:t> </a:t>
            </a:r>
            <a:r>
              <a:rPr lang="it-IT" sz="1600" dirty="0" err="1">
                <a:latin typeface="Century Gothic" charset="0"/>
              </a:rPr>
              <a:t>Layer</a:t>
            </a:r>
            <a:r>
              <a:rPr lang="it-IT" sz="1600" dirty="0">
                <a:latin typeface="Century Gothic" charset="0"/>
              </a:rPr>
              <a:t> Security (TLS) e il suo predecessore </a:t>
            </a:r>
            <a:r>
              <a:rPr lang="it-IT" sz="1600" dirty="0" err="1">
                <a:latin typeface="Century Gothic" charset="0"/>
              </a:rPr>
              <a:t>Secure</a:t>
            </a:r>
            <a:r>
              <a:rPr lang="it-IT" sz="1600" dirty="0">
                <a:latin typeface="Century Gothic" charset="0"/>
              </a:rPr>
              <a:t> Sockets </a:t>
            </a:r>
            <a:r>
              <a:rPr lang="it-IT" sz="1600" dirty="0" err="1">
                <a:latin typeface="Century Gothic" charset="0"/>
              </a:rPr>
              <a:t>Layer</a:t>
            </a:r>
            <a:r>
              <a:rPr lang="it-IT" sz="1600" dirty="0">
                <a:latin typeface="Century Gothic" charset="0"/>
              </a:rPr>
              <a:t> (SSL) sono dei protocolli crittografici che permettono una comunicazione sicura e una integrità dei dati su reti TCP/IP come, ad esempio, internet. </a:t>
            </a:r>
          </a:p>
          <a:p>
            <a:pPr eaLnBrk="1" hangingPunct="1"/>
            <a:r>
              <a:rPr lang="it-IT" sz="1600" dirty="0">
                <a:latin typeface="Century Gothic" charset="0"/>
              </a:rPr>
              <a:t>TLS e SSL cifrano la comunicazione dalla sorgente alla destinazione (end-to-end) sul livello di trasporto.</a:t>
            </a:r>
          </a:p>
          <a:p>
            <a:pPr eaLnBrk="1" hangingPunct="1"/>
            <a:r>
              <a:rPr lang="it-IT" sz="1600" dirty="0">
                <a:latin typeface="Century Gothic" charset="0"/>
              </a:rPr>
              <a:t>Diverse versioni del protocollo sono ampiamente utilizzate in applicazioni come i browser, l'E-mail, messaggistica istantanea e VOIP.</a:t>
            </a:r>
          </a:p>
          <a:p>
            <a:pPr eaLnBrk="1" hangingPunct="1"/>
            <a:r>
              <a:rPr lang="it-IT" sz="1600" dirty="0">
                <a:latin typeface="Century Gothic" charset="0"/>
              </a:rPr>
              <a:t>TLS è un protocollo standard IETF che è sviluppato sulla base del precedente protocollo SSL da Netscape </a:t>
            </a:r>
          </a:p>
        </p:txBody>
      </p:sp>
      <p:pic>
        <p:nvPicPr>
          <p:cNvPr id="2" name="Immagine 1" descr="ss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592" y="5158750"/>
            <a:ext cx="1880775" cy="162399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3600" dirty="0" smtClean="0">
                <a:cs typeface="+mj-cs"/>
              </a:rPr>
              <a:t>1999 - WEP (Wired </a:t>
            </a:r>
            <a:r>
              <a:rPr lang="it-IT" sz="3600" dirty="0" err="1" smtClean="0">
                <a:cs typeface="+mj-cs"/>
              </a:rPr>
              <a:t>Equivalent</a:t>
            </a:r>
            <a:r>
              <a:rPr lang="it-IT" sz="3600" dirty="0" smtClean="0">
                <a:cs typeface="+mj-cs"/>
              </a:rPr>
              <a:t> Privacy)</a:t>
            </a:r>
            <a:endParaRPr lang="it-IT" sz="3600" dirty="0">
              <a:cs typeface="+mj-cs"/>
            </a:endParaRPr>
          </a:p>
        </p:txBody>
      </p:sp>
      <p:sp>
        <p:nvSpPr>
          <p:cNvPr id="48130" name="Segnaposto contenuto 2"/>
          <p:cNvSpPr>
            <a:spLocks noGrp="1"/>
          </p:cNvSpPr>
          <p:nvPr>
            <p:ph idx="1"/>
          </p:nvPr>
        </p:nvSpPr>
        <p:spPr/>
        <p:txBody>
          <a:bodyPr>
            <a:normAutofit fontScale="92500" lnSpcReduction="10000"/>
          </a:bodyPr>
          <a:lstStyle/>
          <a:p>
            <a:pPr eaLnBrk="1" hangingPunct="1"/>
            <a:r>
              <a:rPr lang="it-IT" sz="2000">
                <a:latin typeface="Century Gothic" charset="0"/>
              </a:rPr>
              <a:t>Il Wired Equivalent Privacy è parte dello standard IEEE 802.11 (ratificato nel 1999) e in particolare è quella parte dello standard che specifica il protocollo utilizzato per rendere sicure le trasmissioni radio delle reti Wi-Fi. </a:t>
            </a:r>
          </a:p>
          <a:p>
            <a:pPr eaLnBrk="1" hangingPunct="1"/>
            <a:r>
              <a:rPr lang="it-IT" sz="2000">
                <a:latin typeface="Century Gothic" charset="0"/>
              </a:rPr>
              <a:t>WEP è stato progettato per fornire una sicurezza comparabile a quelle delle normali LAN basate su cavo. </a:t>
            </a:r>
          </a:p>
          <a:p>
            <a:pPr eaLnBrk="1" hangingPunct="1"/>
            <a:r>
              <a:rPr lang="it-IT" sz="2000">
                <a:latin typeface="Century Gothic" charset="0"/>
              </a:rPr>
              <a:t>WEP adesso viene considerato un sottoinsieme del più sicuro standard Wi-Fi Protected Access (WPA) rilasciato nel 2003 e facente parte dell'IEEE 802.11i. </a:t>
            </a:r>
          </a:p>
          <a:p>
            <a:pPr eaLnBrk="1" hangingPunct="1"/>
            <a:r>
              <a:rPr lang="it-IT" sz="2000">
                <a:latin typeface="Century Gothic" charset="0"/>
              </a:rPr>
              <a:t>Il WEP viene ritenuto il minimo indispensabile per impedire a un utente casuale di accedere alla rete locale.</a:t>
            </a:r>
          </a:p>
        </p:txBody>
      </p:sp>
      <p:pic>
        <p:nvPicPr>
          <p:cNvPr id="48131"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0962" y="5451182"/>
            <a:ext cx="9556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3600" dirty="0" smtClean="0">
                <a:cs typeface="+mj-cs"/>
              </a:rPr>
              <a:t>2003 - WPA (</a:t>
            </a:r>
            <a:r>
              <a:rPr lang="it-IT" sz="3600" dirty="0" err="1" smtClean="0">
                <a:cs typeface="+mj-cs"/>
              </a:rPr>
              <a:t>Wi-fi</a:t>
            </a:r>
            <a:r>
              <a:rPr lang="it-IT" sz="3600" dirty="0" smtClean="0">
                <a:cs typeface="+mj-cs"/>
              </a:rPr>
              <a:t> </a:t>
            </a:r>
            <a:r>
              <a:rPr lang="it-IT" sz="3600" dirty="0" err="1" smtClean="0">
                <a:cs typeface="+mj-cs"/>
              </a:rPr>
              <a:t>Protected</a:t>
            </a:r>
            <a:r>
              <a:rPr lang="it-IT" sz="3600" dirty="0" smtClean="0">
                <a:cs typeface="+mj-cs"/>
              </a:rPr>
              <a:t> Access)</a:t>
            </a:r>
            <a:endParaRPr lang="it-IT" sz="3600" dirty="0">
              <a:cs typeface="+mj-cs"/>
            </a:endParaRPr>
          </a:p>
        </p:txBody>
      </p:sp>
      <p:sp>
        <p:nvSpPr>
          <p:cNvPr id="49154" name="Segnaposto contenuto 2"/>
          <p:cNvSpPr>
            <a:spLocks noGrp="1"/>
          </p:cNvSpPr>
          <p:nvPr>
            <p:ph idx="1"/>
          </p:nvPr>
        </p:nvSpPr>
        <p:spPr/>
        <p:txBody>
          <a:bodyPr>
            <a:normAutofit fontScale="92500" lnSpcReduction="10000"/>
          </a:bodyPr>
          <a:lstStyle/>
          <a:p>
            <a:pPr eaLnBrk="1" hangingPunct="1"/>
            <a:r>
              <a:rPr lang="it-IT" sz="2000" dirty="0">
                <a:latin typeface="Century Gothic" charset="0"/>
              </a:rPr>
              <a:t>Wi-Fi </a:t>
            </a:r>
            <a:r>
              <a:rPr lang="it-IT" sz="2000" dirty="0" err="1">
                <a:latin typeface="Century Gothic" charset="0"/>
              </a:rPr>
              <a:t>Protected</a:t>
            </a:r>
            <a:r>
              <a:rPr lang="it-IT" sz="2000" dirty="0">
                <a:latin typeface="Century Gothic" charset="0"/>
              </a:rPr>
              <a:t> Access (WPA) è un protocollo per la sicurezza delle reti senza filo Wi-Fi creato nel 2003 per tamponare i problemi di scarsa sicurezza del precedente protocollo di sicurezza, il WEP. </a:t>
            </a:r>
          </a:p>
          <a:p>
            <a:pPr eaLnBrk="1" hangingPunct="1"/>
            <a:r>
              <a:rPr lang="it-IT" sz="2000" dirty="0">
                <a:latin typeface="Century Gothic" charset="0"/>
              </a:rPr>
              <a:t>Studi sul WEP avevano individuato delle falle nella sicurezza talmente gravi da renderlo quasi inutile. </a:t>
            </a:r>
          </a:p>
          <a:p>
            <a:pPr eaLnBrk="1" hangingPunct="1"/>
            <a:r>
              <a:rPr lang="it-IT" sz="2000" dirty="0">
                <a:latin typeface="Century Gothic" charset="0"/>
              </a:rPr>
              <a:t>Il WPA implementa parte del protocollo IEEE 802.11i e rappresenta un passaggio intermedio per il raggiungimento della piena sicurezza. </a:t>
            </a:r>
          </a:p>
          <a:p>
            <a:pPr eaLnBrk="1" hangingPunct="1"/>
            <a:r>
              <a:rPr lang="it-IT" sz="2000" dirty="0">
                <a:latin typeface="Century Gothic" charset="0"/>
              </a:rPr>
              <a:t>Questa verrà raggiunta quando i dispositivi implementeranno completamente lo standard IEEE 802.11i.</a:t>
            </a:r>
          </a:p>
        </p:txBody>
      </p:sp>
      <p:pic>
        <p:nvPicPr>
          <p:cNvPr id="49155"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2634" y="5644444"/>
            <a:ext cx="1120070" cy="1120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CrypTool</a:t>
            </a:r>
            <a:r>
              <a:rPr lang="it-IT" dirty="0"/>
              <a:t> </a:t>
            </a:r>
          </a:p>
        </p:txBody>
      </p:sp>
      <p:sp>
        <p:nvSpPr>
          <p:cNvPr id="3" name="Segnaposto contenuto 2"/>
          <p:cNvSpPr>
            <a:spLocks noGrp="1"/>
          </p:cNvSpPr>
          <p:nvPr>
            <p:ph idx="1"/>
          </p:nvPr>
        </p:nvSpPr>
        <p:spPr/>
        <p:txBody>
          <a:bodyPr>
            <a:normAutofit/>
          </a:bodyPr>
          <a:lstStyle/>
          <a:p>
            <a:r>
              <a:rPr lang="it-IT" sz="1800" dirty="0" err="1">
                <a:latin typeface="Century Gothic" charset="0"/>
              </a:rPr>
              <a:t>CrypTool</a:t>
            </a:r>
            <a:r>
              <a:rPr lang="it-IT" sz="1800" dirty="0">
                <a:latin typeface="Century Gothic" charset="0"/>
              </a:rPr>
              <a:t> è un software libero e open source di e-learning per Microsoft Windows che illustra i concetti fondamentali della crittografia in via pratica. </a:t>
            </a:r>
          </a:p>
          <a:p>
            <a:r>
              <a:rPr lang="it-IT" sz="1800" dirty="0">
                <a:latin typeface="Century Gothic" charset="0"/>
              </a:rPr>
              <a:t>Scritto in C++, è disponibile in inglese, in tedesco, in spagnolo e in polacco. </a:t>
            </a:r>
          </a:p>
          <a:p>
            <a:r>
              <a:rPr lang="it-IT" sz="1800" dirty="0">
                <a:latin typeface="Century Gothic" charset="0"/>
              </a:rPr>
              <a:t>La versione scritta in Java, che prende il nome di </a:t>
            </a:r>
            <a:r>
              <a:rPr lang="it-IT" sz="1800" dirty="0" err="1">
                <a:latin typeface="Century Gothic" charset="0"/>
              </a:rPr>
              <a:t>JCrypTool</a:t>
            </a:r>
            <a:r>
              <a:rPr lang="it-IT" sz="1800" dirty="0">
                <a:latin typeface="Century Gothic" charset="0"/>
              </a:rPr>
              <a:t>, è disponibile da agosto 2007.</a:t>
            </a:r>
          </a:p>
          <a:p>
            <a:r>
              <a:rPr lang="it-IT" sz="1800" dirty="0">
                <a:latin typeface="Century Gothic" charset="0"/>
              </a:rPr>
              <a:t>http://</a:t>
            </a:r>
            <a:r>
              <a:rPr lang="it-IT" sz="1800" dirty="0" err="1">
                <a:latin typeface="Century Gothic" charset="0"/>
              </a:rPr>
              <a:t>www.cryptool.de</a:t>
            </a:r>
            <a:r>
              <a:rPr lang="it-IT" sz="1800" dirty="0">
                <a:latin typeface="Century Gothic" charset="0"/>
              </a:rPr>
              <a:t>/</a:t>
            </a:r>
            <a:r>
              <a:rPr lang="it-IT" sz="1800" dirty="0" err="1">
                <a:latin typeface="Century Gothic" charset="0"/>
              </a:rPr>
              <a:t>index.php</a:t>
            </a:r>
            <a:r>
              <a:rPr lang="it-IT" sz="1800" dirty="0">
                <a:latin typeface="Century Gothic" charset="0"/>
              </a:rPr>
              <a:t>/</a:t>
            </a:r>
            <a:r>
              <a:rPr lang="it-IT" sz="1800" dirty="0" smtClean="0">
                <a:latin typeface="Century Gothic" charset="0"/>
              </a:rPr>
              <a:t>en</a:t>
            </a:r>
            <a:endParaRPr lang="it-IT" sz="1800" dirty="0">
              <a:latin typeface="Century Gothic"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519" y="4887757"/>
            <a:ext cx="3687703" cy="189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4423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Crittografia</a:t>
            </a:r>
            <a:endParaRPr lang="it-IT" dirty="0"/>
          </a:p>
        </p:txBody>
      </p:sp>
      <p:sp>
        <p:nvSpPr>
          <p:cNvPr id="3" name="Segnaposto contenuto 2"/>
          <p:cNvSpPr>
            <a:spLocks noGrp="1"/>
          </p:cNvSpPr>
          <p:nvPr>
            <p:ph idx="1"/>
          </p:nvPr>
        </p:nvSpPr>
        <p:spPr/>
        <p:txBody>
          <a:bodyPr>
            <a:noAutofit/>
          </a:bodyPr>
          <a:lstStyle/>
          <a:p>
            <a:r>
              <a:rPr lang="it-IT" sz="2000" dirty="0">
                <a:latin typeface="Century Gothic" charset="0"/>
              </a:rPr>
              <a:t>La parola crittografia deriva dall'unione di due parole greche: </a:t>
            </a:r>
            <a:r>
              <a:rPr lang="it-IT" sz="2000" dirty="0" err="1">
                <a:latin typeface="Century Gothic" charset="0"/>
              </a:rPr>
              <a:t>κρυ</a:t>
            </a:r>
            <a:r>
              <a:rPr lang="it-IT" sz="2000" dirty="0">
                <a:latin typeface="Century Gothic" charset="0"/>
              </a:rPr>
              <a:t>π</a:t>
            </a:r>
            <a:r>
              <a:rPr lang="it-IT" sz="2000" dirty="0" err="1">
                <a:latin typeface="Century Gothic" charset="0"/>
              </a:rPr>
              <a:t>τὁς</a:t>
            </a:r>
            <a:r>
              <a:rPr lang="it-IT" sz="2000" dirty="0">
                <a:latin typeface="Century Gothic" charset="0"/>
              </a:rPr>
              <a:t> (</a:t>
            </a:r>
            <a:r>
              <a:rPr lang="it-IT" sz="2000" dirty="0" err="1">
                <a:latin typeface="Century Gothic" charset="0"/>
              </a:rPr>
              <a:t>kryptós</a:t>
            </a:r>
            <a:r>
              <a:rPr lang="it-IT" sz="2000" dirty="0">
                <a:latin typeface="Century Gothic" charset="0"/>
              </a:rPr>
              <a:t>) che significa "nascosto", e </a:t>
            </a:r>
            <a:r>
              <a:rPr lang="it-IT" sz="2000" dirty="0" err="1">
                <a:latin typeface="Century Gothic" charset="0"/>
              </a:rPr>
              <a:t>γρ</a:t>
            </a:r>
            <a:r>
              <a:rPr lang="it-IT" sz="2000" dirty="0">
                <a:latin typeface="Century Gothic" charset="0"/>
              </a:rPr>
              <a:t>α</a:t>
            </a:r>
            <a:r>
              <a:rPr lang="it-IT" sz="2000" dirty="0" err="1">
                <a:latin typeface="Century Gothic" charset="0"/>
              </a:rPr>
              <a:t>φί</a:t>
            </a:r>
            <a:r>
              <a:rPr lang="it-IT" sz="2000" dirty="0">
                <a:latin typeface="Century Gothic" charset="0"/>
              </a:rPr>
              <a:t>α (</a:t>
            </a:r>
            <a:r>
              <a:rPr lang="it-IT" sz="2000" dirty="0" err="1">
                <a:latin typeface="Century Gothic" charset="0"/>
              </a:rPr>
              <a:t>graphía</a:t>
            </a:r>
            <a:r>
              <a:rPr lang="it-IT" sz="2000" dirty="0">
                <a:latin typeface="Century Gothic" charset="0"/>
              </a:rPr>
              <a:t>) che significa "scrittura". </a:t>
            </a:r>
          </a:p>
          <a:p>
            <a:r>
              <a:rPr lang="it-IT" sz="2000" dirty="0">
                <a:latin typeface="Century Gothic" charset="0"/>
              </a:rPr>
              <a:t>La crittografia tratta dei metodi per rendere un messaggio "offuscato" in modo da non essere comprensibile a persone non autorizzate a leggerlo. </a:t>
            </a:r>
          </a:p>
          <a:p>
            <a:r>
              <a:rPr lang="it-IT" sz="2000" dirty="0">
                <a:latin typeface="Century Gothic" charset="0"/>
              </a:rPr>
              <a:t>Un tale messaggio si chiama comunemente crittogramma.</a:t>
            </a:r>
          </a:p>
          <a:p>
            <a:r>
              <a:rPr lang="it-IT" sz="2000" dirty="0">
                <a:latin typeface="Century Gothic" charset="0"/>
              </a:rPr>
              <a:t>Lo studio della crittografia e della </a:t>
            </a:r>
            <a:r>
              <a:rPr lang="it-IT" sz="2000" dirty="0" err="1">
                <a:latin typeface="Century Gothic" charset="0"/>
              </a:rPr>
              <a:t>crittanalisi</a:t>
            </a:r>
            <a:r>
              <a:rPr lang="it-IT" sz="2000" dirty="0">
                <a:latin typeface="Century Gothic" charset="0"/>
              </a:rPr>
              <a:t> si chiama comunemente </a:t>
            </a:r>
            <a:r>
              <a:rPr lang="it-IT" sz="2000" dirty="0" err="1">
                <a:latin typeface="Century Gothic" charset="0"/>
              </a:rPr>
              <a:t>crittologia</a:t>
            </a:r>
            <a:r>
              <a:rPr lang="it-IT" sz="2000" dirty="0">
                <a:latin typeface="Century Gothic" charset="0"/>
              </a:rPr>
              <a:t>.</a:t>
            </a:r>
          </a:p>
          <a:p>
            <a:pPr algn="r">
              <a:buNone/>
            </a:pPr>
            <a:r>
              <a:rPr lang="it-IT" sz="1600" i="1" dirty="0" smtClean="0">
                <a:latin typeface="Century Gothic" charset="0"/>
              </a:rPr>
              <a:t>Wikipedia</a:t>
            </a:r>
            <a:endParaRPr lang="it-IT" sz="2000" i="1" dirty="0">
              <a:latin typeface="Century Gothic" charset="0"/>
            </a:endParaRPr>
          </a:p>
        </p:txBody>
      </p:sp>
    </p:spTree>
    <p:extLst>
      <p:ext uri="{BB962C8B-B14F-4D97-AF65-F5344CB8AC3E}">
        <p14:creationId xmlns:p14="http://schemas.microsoft.com/office/powerpoint/2010/main" val="174374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Chiave</a:t>
            </a:r>
            <a:endParaRPr lang="it-IT" dirty="0"/>
          </a:p>
        </p:txBody>
      </p:sp>
      <p:sp>
        <p:nvSpPr>
          <p:cNvPr id="3" name="Segnaposto contenuto 2"/>
          <p:cNvSpPr>
            <a:spLocks noGrp="1"/>
          </p:cNvSpPr>
          <p:nvPr>
            <p:ph idx="1"/>
          </p:nvPr>
        </p:nvSpPr>
        <p:spPr/>
        <p:txBody>
          <a:bodyPr>
            <a:noAutofit/>
          </a:bodyPr>
          <a:lstStyle/>
          <a:p>
            <a:pPr>
              <a:lnSpc>
                <a:spcPct val="80000"/>
              </a:lnSpc>
            </a:pPr>
            <a:r>
              <a:rPr lang="it-IT" sz="2000" dirty="0">
                <a:latin typeface="Century Gothic" charset="0"/>
              </a:rPr>
              <a:t>In crittografia una chiave è un'informazione usata come parametro in un algoritmo crittografico. </a:t>
            </a:r>
          </a:p>
          <a:p>
            <a:pPr>
              <a:lnSpc>
                <a:spcPct val="80000"/>
              </a:lnSpc>
            </a:pPr>
            <a:r>
              <a:rPr lang="it-IT" sz="2000" dirty="0">
                <a:latin typeface="Century Gothic" charset="0"/>
              </a:rPr>
              <a:t>Le chiavi sono utilizzate in molte applicazioni crittografiche e sono l'unico dato che è davvero necessario tenere segreto.</a:t>
            </a:r>
          </a:p>
          <a:p>
            <a:pPr>
              <a:lnSpc>
                <a:spcPct val="80000"/>
              </a:lnSpc>
            </a:pPr>
            <a:r>
              <a:rPr lang="it-IT" sz="2000" dirty="0">
                <a:latin typeface="Century Gothic" charset="0"/>
              </a:rPr>
              <a:t>La dimensione della chiave, generalmente misurata in bit, dipende dal particolare algoritmo usato. </a:t>
            </a:r>
          </a:p>
          <a:p>
            <a:pPr>
              <a:lnSpc>
                <a:spcPct val="80000"/>
              </a:lnSpc>
            </a:pPr>
            <a:r>
              <a:rPr lang="it-IT" sz="2000" dirty="0">
                <a:latin typeface="Century Gothic" charset="0"/>
              </a:rPr>
              <a:t>Esiste un metodo per stimare la lunghezza minima della chiave da utilizzare e si basa sulla simulazione di un attacco di forza bruta: una chiave di </a:t>
            </a:r>
            <a:r>
              <a:rPr lang="it-IT" sz="2000" dirty="0" err="1">
                <a:latin typeface="Century Gothic" charset="0"/>
              </a:rPr>
              <a:t>n</a:t>
            </a:r>
            <a:r>
              <a:rPr lang="it-IT" sz="2000" dirty="0">
                <a:latin typeface="Century Gothic" charset="0"/>
              </a:rPr>
              <a:t> bit avrà 2</a:t>
            </a:r>
            <a:r>
              <a:rPr lang="it-IT" sz="2000" baseline="30000" dirty="0">
                <a:latin typeface="Century Gothic" charset="0"/>
              </a:rPr>
              <a:t>n</a:t>
            </a:r>
            <a:r>
              <a:rPr lang="it-IT" sz="2000" dirty="0">
                <a:latin typeface="Century Gothic" charset="0"/>
              </a:rPr>
              <a:t> chiavi distinte e non conoscendo quale chiave sia stata usata bisognerà provarle tutte fino ad individuare la chiave giusta. </a:t>
            </a:r>
          </a:p>
          <a:p>
            <a:pPr algn="r">
              <a:lnSpc>
                <a:spcPct val="80000"/>
              </a:lnSpc>
              <a:buNone/>
            </a:pPr>
            <a:r>
              <a:rPr lang="it-IT" sz="1600" i="1" dirty="0" smtClean="0">
                <a:latin typeface="Century Gothic" charset="0"/>
              </a:rPr>
              <a:t>Wikipedia</a:t>
            </a:r>
            <a:endParaRPr lang="it-IT" sz="2000" i="1" dirty="0">
              <a:latin typeface="Century Gothic" charset="0"/>
            </a:endParaRPr>
          </a:p>
        </p:txBody>
      </p:sp>
    </p:spTree>
    <p:extLst>
      <p:ext uri="{BB962C8B-B14F-4D97-AF65-F5344CB8AC3E}">
        <p14:creationId xmlns:p14="http://schemas.microsoft.com/office/powerpoint/2010/main" val="737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Crittoanalisi</a:t>
            </a:r>
            <a:endParaRPr lang="it-IT" dirty="0"/>
          </a:p>
        </p:txBody>
      </p:sp>
      <p:sp>
        <p:nvSpPr>
          <p:cNvPr id="3" name="Segnaposto contenuto 2"/>
          <p:cNvSpPr>
            <a:spLocks noGrp="1"/>
          </p:cNvSpPr>
          <p:nvPr>
            <p:ph idx="1"/>
          </p:nvPr>
        </p:nvSpPr>
        <p:spPr/>
        <p:txBody>
          <a:bodyPr>
            <a:normAutofit fontScale="92500" lnSpcReduction="10000"/>
          </a:bodyPr>
          <a:lstStyle/>
          <a:p>
            <a:pPr>
              <a:lnSpc>
                <a:spcPct val="90000"/>
              </a:lnSpc>
            </a:pPr>
            <a:r>
              <a:rPr lang="it-IT" dirty="0">
                <a:latin typeface="Century Gothic" charset="0"/>
              </a:rPr>
              <a:t>Per crittoanalisi (dal greco </a:t>
            </a:r>
            <a:r>
              <a:rPr lang="it-IT" dirty="0" err="1">
                <a:latin typeface="Century Gothic" charset="0"/>
              </a:rPr>
              <a:t>kryptós</a:t>
            </a:r>
            <a:r>
              <a:rPr lang="it-IT" dirty="0">
                <a:latin typeface="Century Gothic" charset="0"/>
              </a:rPr>
              <a:t>, "nascosto", e </a:t>
            </a:r>
            <a:r>
              <a:rPr lang="it-IT" dirty="0" err="1">
                <a:latin typeface="Century Gothic" charset="0"/>
              </a:rPr>
              <a:t>analýein</a:t>
            </a:r>
            <a:r>
              <a:rPr lang="it-IT" dirty="0">
                <a:latin typeface="Century Gothic" charset="0"/>
              </a:rPr>
              <a:t>, "scomporre") si intende lo studio dei metodi per ottenere il significato di informazioni cifrate senza avere accesso all'informazione segreta che è di solito richiesta per effettuare l'operazione. </a:t>
            </a:r>
          </a:p>
          <a:p>
            <a:pPr>
              <a:lnSpc>
                <a:spcPct val="90000"/>
              </a:lnSpc>
            </a:pPr>
            <a:r>
              <a:rPr lang="it-IT" dirty="0">
                <a:latin typeface="Century Gothic" charset="0"/>
              </a:rPr>
              <a:t>Tipicamente si tratta di trovare una chiave segreta. La crittoanalisi è la "controparte" della crittografia, vale a dire lo studio delle tecniche per occultare un messaggio, ed assieme formano la </a:t>
            </a:r>
            <a:r>
              <a:rPr lang="it-IT" dirty="0" err="1">
                <a:latin typeface="Century Gothic" charset="0"/>
              </a:rPr>
              <a:t>crittologia</a:t>
            </a:r>
            <a:r>
              <a:rPr lang="it-IT" dirty="0">
                <a:latin typeface="Century Gothic" charset="0"/>
              </a:rPr>
              <a:t>, la scienza delle scritture nascoste.</a:t>
            </a:r>
          </a:p>
          <a:p>
            <a:pPr algn="r">
              <a:lnSpc>
                <a:spcPct val="90000"/>
              </a:lnSpc>
              <a:buNone/>
            </a:pPr>
            <a:r>
              <a:rPr lang="it-IT" sz="1800" i="1" dirty="0" smtClean="0">
                <a:latin typeface="Century Gothic" charset="0"/>
              </a:rPr>
              <a:t>Wikipedia</a:t>
            </a:r>
            <a:endParaRPr lang="it-IT" i="1" dirty="0">
              <a:latin typeface="Century Gothic" charset="0"/>
            </a:endParaRPr>
          </a:p>
        </p:txBody>
      </p:sp>
    </p:spTree>
    <p:extLst>
      <p:ext uri="{BB962C8B-B14F-4D97-AF65-F5344CB8AC3E}">
        <p14:creationId xmlns:p14="http://schemas.microsoft.com/office/powerpoint/2010/main" val="166549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Storia della crittografia</a:t>
            </a:r>
          </a:p>
        </p:txBody>
      </p:sp>
    </p:spTree>
    <p:extLst>
      <p:ext uri="{BB962C8B-B14F-4D97-AF65-F5344CB8AC3E}">
        <p14:creationId xmlns:p14="http://schemas.microsoft.com/office/powerpoint/2010/main" val="350031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Crittografia classica</a:t>
            </a:r>
            <a:br>
              <a:rPr lang="it-IT" dirty="0" smtClean="0"/>
            </a:br>
            <a:r>
              <a:rPr lang="it-IT" sz="3600" dirty="0" smtClean="0"/>
              <a:t>(dall’antichità al 1975)</a:t>
            </a:r>
            <a:endParaRPr lang="it-IT" sz="3600" dirty="0"/>
          </a:p>
        </p:txBody>
      </p:sp>
      <p:sp>
        <p:nvSpPr>
          <p:cNvPr id="3" name="Segnaposto contenuto 2"/>
          <p:cNvSpPr>
            <a:spLocks noGrp="1"/>
          </p:cNvSpPr>
          <p:nvPr>
            <p:ph idx="1"/>
          </p:nvPr>
        </p:nvSpPr>
        <p:spPr/>
        <p:txBody>
          <a:bodyPr>
            <a:normAutofit fontScale="92500" lnSpcReduction="20000"/>
          </a:bodyPr>
          <a:lstStyle/>
          <a:p>
            <a:r>
              <a:rPr lang="it-IT" dirty="0">
                <a:latin typeface="Century Gothic" charset="0"/>
              </a:rPr>
              <a:t>Metodi antichi</a:t>
            </a:r>
          </a:p>
          <a:p>
            <a:pPr lvl="1"/>
            <a:r>
              <a:rPr lang="it-IT" dirty="0">
                <a:latin typeface="Century Gothic" charset="0"/>
              </a:rPr>
              <a:t>la scitala spartana, </a:t>
            </a:r>
          </a:p>
          <a:p>
            <a:pPr lvl="1"/>
            <a:r>
              <a:rPr lang="it-IT" dirty="0">
                <a:latin typeface="Century Gothic" charset="0"/>
              </a:rPr>
              <a:t>la scacchiera di Polibio, </a:t>
            </a:r>
          </a:p>
          <a:p>
            <a:pPr lvl="1"/>
            <a:r>
              <a:rPr lang="it-IT" dirty="0">
                <a:latin typeface="Century Gothic" charset="0"/>
              </a:rPr>
              <a:t>il codice </a:t>
            </a:r>
            <a:r>
              <a:rPr lang="it-IT" dirty="0" err="1">
                <a:latin typeface="Century Gothic" charset="0"/>
              </a:rPr>
              <a:t>atbash</a:t>
            </a:r>
            <a:r>
              <a:rPr lang="it-IT" dirty="0">
                <a:latin typeface="Century Gothic" charset="0"/>
              </a:rPr>
              <a:t> </a:t>
            </a:r>
          </a:p>
          <a:p>
            <a:pPr lvl="1"/>
            <a:r>
              <a:rPr lang="it-IT" dirty="0">
                <a:latin typeface="Century Gothic" charset="0"/>
              </a:rPr>
              <a:t>il codice di Cesare. </a:t>
            </a:r>
          </a:p>
          <a:p>
            <a:r>
              <a:rPr lang="it-IT" dirty="0">
                <a:latin typeface="Century Gothic" charset="0"/>
              </a:rPr>
              <a:t>Rinascimento</a:t>
            </a:r>
          </a:p>
          <a:p>
            <a:pPr lvl="1"/>
            <a:r>
              <a:rPr lang="it-IT" dirty="0" err="1">
                <a:latin typeface="Century Gothic" charset="0"/>
              </a:rPr>
              <a:t>Blaise</a:t>
            </a:r>
            <a:r>
              <a:rPr lang="it-IT" dirty="0">
                <a:latin typeface="Century Gothic" charset="0"/>
              </a:rPr>
              <a:t> Vigenère</a:t>
            </a:r>
          </a:p>
          <a:p>
            <a:r>
              <a:rPr lang="it-IT" dirty="0">
                <a:latin typeface="Century Gothic" charset="0"/>
              </a:rPr>
              <a:t>XX secolo</a:t>
            </a:r>
          </a:p>
          <a:p>
            <a:pPr lvl="1"/>
            <a:r>
              <a:rPr lang="it-IT" dirty="0">
                <a:latin typeface="Century Gothic" charset="0"/>
              </a:rPr>
              <a:t>la macchina Enigma (usata dai tedeschi durante la Seconda Guerra Mondiale), </a:t>
            </a:r>
          </a:p>
          <a:p>
            <a:pPr lvl="1"/>
            <a:r>
              <a:rPr lang="it-IT" dirty="0">
                <a:latin typeface="Century Gothic" charset="0"/>
              </a:rPr>
              <a:t>il DES (Data </a:t>
            </a:r>
            <a:r>
              <a:rPr lang="it-IT" dirty="0" err="1">
                <a:latin typeface="Century Gothic" charset="0"/>
              </a:rPr>
              <a:t>Encryption</a:t>
            </a:r>
            <a:r>
              <a:rPr lang="it-IT" dirty="0">
                <a:latin typeface="Century Gothic" charset="0"/>
              </a:rPr>
              <a:t> Standard</a:t>
            </a:r>
            <a:r>
              <a:rPr lang="it-IT" dirty="0" smtClean="0">
                <a:latin typeface="Century Gothic" charset="0"/>
              </a:rPr>
              <a:t>)</a:t>
            </a:r>
            <a:endParaRPr lang="it-IT" dirty="0">
              <a:latin typeface="Century Gothic" charset="0"/>
            </a:endParaRPr>
          </a:p>
        </p:txBody>
      </p:sp>
    </p:spTree>
    <p:extLst>
      <p:ext uri="{BB962C8B-B14F-4D97-AF65-F5344CB8AC3E}">
        <p14:creationId xmlns:p14="http://schemas.microsoft.com/office/powerpoint/2010/main" val="395051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cs typeface="+mj-cs"/>
              </a:rPr>
              <a:t>Crittografia Moderna</a:t>
            </a:r>
            <a:endParaRPr lang="it-IT" dirty="0">
              <a:cs typeface="+mj-cs"/>
            </a:endParaRPr>
          </a:p>
        </p:txBody>
      </p:sp>
      <p:sp>
        <p:nvSpPr>
          <p:cNvPr id="21506" name="Segnaposto contenuto 2"/>
          <p:cNvSpPr>
            <a:spLocks noGrp="1"/>
          </p:cNvSpPr>
          <p:nvPr>
            <p:ph idx="1"/>
          </p:nvPr>
        </p:nvSpPr>
        <p:spPr/>
        <p:txBody>
          <a:bodyPr/>
          <a:lstStyle/>
          <a:p>
            <a:pPr eaLnBrk="1" hangingPunct="1"/>
            <a:r>
              <a:rPr lang="it-IT" sz="2000" dirty="0">
                <a:latin typeface="Century Gothic" charset="0"/>
              </a:rPr>
              <a:t>La crittografia moderna nasce nel 1975 con un articolo di </a:t>
            </a:r>
            <a:r>
              <a:rPr lang="it-IT" sz="2000" dirty="0" err="1">
                <a:latin typeface="Century Gothic" charset="0"/>
              </a:rPr>
              <a:t>Diffie</a:t>
            </a:r>
            <a:r>
              <a:rPr lang="it-IT" sz="2000" dirty="0">
                <a:latin typeface="Century Gothic" charset="0"/>
              </a:rPr>
              <a:t> &amp; </a:t>
            </a:r>
            <a:r>
              <a:rPr lang="it-IT" sz="2000" dirty="0" err="1">
                <a:latin typeface="Century Gothic" charset="0"/>
              </a:rPr>
              <a:t>Hellman</a:t>
            </a:r>
            <a:r>
              <a:rPr lang="it-IT" sz="2000" dirty="0">
                <a:latin typeface="Century Gothic" charset="0"/>
              </a:rPr>
              <a:t> nel quale si proponeva un </a:t>
            </a:r>
            <a:r>
              <a:rPr lang="it-IT" sz="2000" b="1" dirty="0">
                <a:latin typeface="Century Gothic" charset="0"/>
              </a:rPr>
              <a:t>nuovo protocollo per lo scambio delle chiavi</a:t>
            </a:r>
            <a:r>
              <a:rPr lang="it-IT" sz="2000" dirty="0">
                <a:latin typeface="Century Gothic" charset="0"/>
              </a:rPr>
              <a:t>, che è e rimane il vero tallone d’Achille della crittografia classica.</a:t>
            </a:r>
          </a:p>
          <a:p>
            <a:pPr eaLnBrk="1" hangingPunct="1"/>
            <a:r>
              <a:rPr lang="it-IT" sz="2000" dirty="0">
                <a:latin typeface="Century Gothic" charset="0"/>
              </a:rPr>
              <a:t>Un aspetto fondamentale è la possibilità dell’applicazione alla trasmissione sicura di dati fra entità che non hanno concordato preventivamente le chiavi, e che non necessariamente si fidano l’una dell’altra.</a:t>
            </a:r>
          </a:p>
          <a:p>
            <a:pPr eaLnBrk="1" hangingPunct="1"/>
            <a:r>
              <a:rPr lang="it-IT" sz="2000" dirty="0">
                <a:latin typeface="Century Gothic" charset="0"/>
              </a:rPr>
              <a:t>Esempi:</a:t>
            </a:r>
          </a:p>
          <a:p>
            <a:pPr lvl="1" eaLnBrk="1" hangingPunct="1"/>
            <a:r>
              <a:rPr lang="it-IT" sz="1400" dirty="0">
                <a:latin typeface="Century Gothic" charset="0"/>
              </a:rPr>
              <a:t>RSA</a:t>
            </a:r>
          </a:p>
        </p:txBody>
      </p:sp>
      <p:pic>
        <p:nvPicPr>
          <p:cNvPr id="3" name="Immagine 2" descr="6a00d8341c684553ef0148c6853e8a970c-500wi.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2884" y="4947309"/>
            <a:ext cx="1619250" cy="107442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a">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Orbita.thmx</Template>
  <TotalTime>763</TotalTime>
  <Words>3176</Words>
  <Application>Microsoft Macintosh PowerPoint</Application>
  <PresentationFormat>Presentazione su schermo (4:3)</PresentationFormat>
  <Paragraphs>190</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Orbita</vt:lpstr>
      <vt:lpstr>Introduzione alla crittografia</vt:lpstr>
      <vt:lpstr>Terminologia</vt:lpstr>
      <vt:lpstr>Steganografia</vt:lpstr>
      <vt:lpstr>Crittografia</vt:lpstr>
      <vt:lpstr>Chiave</vt:lpstr>
      <vt:lpstr>Crittoanalisi</vt:lpstr>
      <vt:lpstr>Storia della crittografia</vt:lpstr>
      <vt:lpstr>Crittografia classica (dall’antichità al 1975)</vt:lpstr>
      <vt:lpstr>Crittografia Moderna</vt:lpstr>
      <vt:lpstr>Un esempio di steganografia</vt:lpstr>
      <vt:lpstr>Crittografia Classica</vt:lpstr>
      <vt:lpstr>500-600 a.c.  cifrario ATBASH</vt:lpstr>
      <vt:lpstr>400 a.c. Scitala spartana</vt:lpstr>
      <vt:lpstr>150 a.c. Scacchiera di Polibio</vt:lpstr>
      <vt:lpstr>50-60 a.c.  Il metodo di Cesare</vt:lpstr>
      <vt:lpstr>Cifrari a scorrimento</vt:lpstr>
      <vt:lpstr>Debolezze  del metodo di Cesare</vt:lpstr>
      <vt:lpstr>Brute force</vt:lpstr>
      <vt:lpstr>1586 Il cifrario di Vigenère</vt:lpstr>
      <vt:lpstr>Confronto  Vigenère - Cesare</vt:lpstr>
      <vt:lpstr>Debolezza del metodo di Vigenère  </vt:lpstr>
      <vt:lpstr>La macchina Enigma</vt:lpstr>
      <vt:lpstr>Enigma</vt:lpstr>
      <vt:lpstr>1976 DES</vt:lpstr>
      <vt:lpstr>Il protocollo del doppio lucchetto</vt:lpstr>
      <vt:lpstr>Crittografia Moderna</vt:lpstr>
      <vt:lpstr>1975 Diffie-Hellman-Merkle</vt:lpstr>
      <vt:lpstr>Crittografia a chiave pubblica</vt:lpstr>
      <vt:lpstr>Il meccanismo in azione</vt:lpstr>
      <vt:lpstr>Sicurezza del mittente  e del destinatario</vt:lpstr>
      <vt:lpstr>1977 RSA</vt:lpstr>
      <vt:lpstr>RSA Funzionamento (semplificato)</vt:lpstr>
      <vt:lpstr>Sicurezza di RSA</vt:lpstr>
      <vt:lpstr>Sicurezza</vt:lpstr>
      <vt:lpstr>1994 - SSL (Secure Socket Layer)</vt:lpstr>
      <vt:lpstr>1999 - WEP (Wired Equivalent Privacy)</vt:lpstr>
      <vt:lpstr>2003 - WPA (Wi-fi Protected Access)</vt:lpstr>
      <vt:lpstr>CrypTool </vt:lpstr>
    </vt:vector>
  </TitlesOfParts>
  <Company>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Informatica avanzata</dc:title>
  <dc:creator>Alberto Ferrari</dc:creator>
  <cp:lastModifiedBy>Alberto Ferrari</cp:lastModifiedBy>
  <cp:revision>34</cp:revision>
  <dcterms:created xsi:type="dcterms:W3CDTF">2011-11-01T17:19:06Z</dcterms:created>
  <dcterms:modified xsi:type="dcterms:W3CDTF">2013-04-02T17:38:48Z</dcterms:modified>
</cp:coreProperties>
</file>